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 id="2147484328" r:id="rId6"/>
  </p:sldMasterIdLst>
  <p:notesMasterIdLst>
    <p:notesMasterId r:id="rId58"/>
  </p:notesMasterIdLst>
  <p:handoutMasterIdLst>
    <p:handoutMasterId r:id="rId59"/>
  </p:handoutMasterIdLst>
  <p:sldIdLst>
    <p:sldId id="256" r:id="rId7"/>
    <p:sldId id="312" r:id="rId8"/>
    <p:sldId id="310" r:id="rId9"/>
    <p:sldId id="259" r:id="rId10"/>
    <p:sldId id="260" r:id="rId11"/>
    <p:sldId id="261" r:id="rId12"/>
    <p:sldId id="262" r:id="rId13"/>
    <p:sldId id="263" r:id="rId14"/>
    <p:sldId id="264" r:id="rId15"/>
    <p:sldId id="265" r:id="rId16"/>
    <p:sldId id="266" r:id="rId17"/>
    <p:sldId id="268" r:id="rId18"/>
    <p:sldId id="269" r:id="rId19"/>
    <p:sldId id="270"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13" r:id="rId56"/>
    <p:sldId id="309"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176B"/>
    <a:srgbClr val="E3008C"/>
    <a:srgbClr val="FFB900"/>
    <a:srgbClr val="107C1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7398" autoAdjust="0"/>
    <p:restoredTop sz="96323" autoAdjust="0"/>
  </p:normalViewPr>
  <p:slideViewPr>
    <p:cSldViewPr>
      <p:cViewPr varScale="1">
        <p:scale>
          <a:sx n="73" d="100"/>
          <a:sy n="73" d="100"/>
        </p:scale>
        <p:origin x="930" y="60"/>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33" d="100"/>
        <a:sy n="33"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odenomicon\Documents\appcheck-coderot-exampl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7032891999722208E-2"/>
          <c:y val="3.1746031746031744E-2"/>
          <c:w val="0.7715133746865892"/>
          <c:h val="0.80766722341525488"/>
        </c:manualLayout>
      </c:layout>
      <c:lineChart>
        <c:grouping val="standard"/>
        <c:varyColors val="0"/>
        <c:ser>
          <c:idx val="0"/>
          <c:order val="0"/>
          <c:spPr>
            <a:ln w="28575" cap="rnd">
              <a:solidFill>
                <a:schemeClr val="accent1"/>
              </a:solidFill>
              <a:round/>
            </a:ln>
            <a:effectLst/>
          </c:spPr>
          <c:marker>
            <c:symbol val="none"/>
          </c:marker>
          <c:cat>
            <c:numRef>
              <c:f>Samsung!$L$2:$L$585</c:f>
              <c:numCache>
                <c:formatCode>m/d/yyyy</c:formatCode>
                <c:ptCount val="584"/>
                <c:pt idx="0">
                  <c:v>40695</c:v>
                </c:pt>
                <c:pt idx="1">
                  <c:v>40695</c:v>
                </c:pt>
                <c:pt idx="2">
                  <c:v>40695</c:v>
                </c:pt>
                <c:pt idx="3">
                  <c:v>40695</c:v>
                </c:pt>
                <c:pt idx="4">
                  <c:v>40695</c:v>
                </c:pt>
                <c:pt idx="5">
                  <c:v>40695</c:v>
                </c:pt>
                <c:pt idx="6">
                  <c:v>40695</c:v>
                </c:pt>
                <c:pt idx="7">
                  <c:v>40695</c:v>
                </c:pt>
                <c:pt idx="8">
                  <c:v>40695</c:v>
                </c:pt>
                <c:pt idx="9">
                  <c:v>40695</c:v>
                </c:pt>
                <c:pt idx="10">
                  <c:v>40695</c:v>
                </c:pt>
                <c:pt idx="11">
                  <c:v>40695</c:v>
                </c:pt>
                <c:pt idx="12">
                  <c:v>40695</c:v>
                </c:pt>
                <c:pt idx="13">
                  <c:v>40695</c:v>
                </c:pt>
                <c:pt idx="14">
                  <c:v>40695</c:v>
                </c:pt>
                <c:pt idx="15">
                  <c:v>40695</c:v>
                </c:pt>
                <c:pt idx="16">
                  <c:v>40695</c:v>
                </c:pt>
                <c:pt idx="17">
                  <c:v>40695</c:v>
                </c:pt>
                <c:pt idx="18">
                  <c:v>40695</c:v>
                </c:pt>
                <c:pt idx="19">
                  <c:v>40695</c:v>
                </c:pt>
                <c:pt idx="20">
                  <c:v>40695</c:v>
                </c:pt>
                <c:pt idx="21">
                  <c:v>40695</c:v>
                </c:pt>
                <c:pt idx="22">
                  <c:v>40695</c:v>
                </c:pt>
                <c:pt idx="23">
                  <c:v>40696</c:v>
                </c:pt>
                <c:pt idx="24">
                  <c:v>40697</c:v>
                </c:pt>
                <c:pt idx="25">
                  <c:v>40698</c:v>
                </c:pt>
                <c:pt idx="26">
                  <c:v>40699</c:v>
                </c:pt>
                <c:pt idx="27">
                  <c:v>40724</c:v>
                </c:pt>
                <c:pt idx="28">
                  <c:v>40741</c:v>
                </c:pt>
                <c:pt idx="29">
                  <c:v>40741</c:v>
                </c:pt>
                <c:pt idx="30">
                  <c:v>40741</c:v>
                </c:pt>
                <c:pt idx="31">
                  <c:v>40741</c:v>
                </c:pt>
                <c:pt idx="32">
                  <c:v>40786</c:v>
                </c:pt>
                <c:pt idx="33">
                  <c:v>40808</c:v>
                </c:pt>
                <c:pt idx="34">
                  <c:v>40808</c:v>
                </c:pt>
                <c:pt idx="35">
                  <c:v>40913</c:v>
                </c:pt>
                <c:pt idx="36">
                  <c:v>40913</c:v>
                </c:pt>
                <c:pt idx="37">
                  <c:v>40913</c:v>
                </c:pt>
                <c:pt idx="38">
                  <c:v>40913</c:v>
                </c:pt>
                <c:pt idx="39">
                  <c:v>40913</c:v>
                </c:pt>
                <c:pt idx="40">
                  <c:v>40913</c:v>
                </c:pt>
                <c:pt idx="41">
                  <c:v>40968</c:v>
                </c:pt>
                <c:pt idx="42">
                  <c:v>40981</c:v>
                </c:pt>
                <c:pt idx="43">
                  <c:v>40983</c:v>
                </c:pt>
                <c:pt idx="44">
                  <c:v>41012</c:v>
                </c:pt>
                <c:pt idx="45">
                  <c:v>41018</c:v>
                </c:pt>
                <c:pt idx="46">
                  <c:v>41043</c:v>
                </c:pt>
                <c:pt idx="47">
                  <c:v>41046</c:v>
                </c:pt>
                <c:pt idx="48">
                  <c:v>41046</c:v>
                </c:pt>
                <c:pt idx="49">
                  <c:v>41046</c:v>
                </c:pt>
                <c:pt idx="50">
                  <c:v>41046</c:v>
                </c:pt>
                <c:pt idx="51">
                  <c:v>41046</c:v>
                </c:pt>
                <c:pt idx="52">
                  <c:v>41046</c:v>
                </c:pt>
                <c:pt idx="53">
                  <c:v>41046</c:v>
                </c:pt>
                <c:pt idx="54">
                  <c:v>41046</c:v>
                </c:pt>
                <c:pt idx="55">
                  <c:v>41046</c:v>
                </c:pt>
                <c:pt idx="56">
                  <c:v>41046</c:v>
                </c:pt>
                <c:pt idx="57">
                  <c:v>41046</c:v>
                </c:pt>
                <c:pt idx="58">
                  <c:v>41046</c:v>
                </c:pt>
                <c:pt idx="59">
                  <c:v>41046</c:v>
                </c:pt>
                <c:pt idx="60">
                  <c:v>41046</c:v>
                </c:pt>
                <c:pt idx="61">
                  <c:v>41053</c:v>
                </c:pt>
                <c:pt idx="62">
                  <c:v>41053</c:v>
                </c:pt>
                <c:pt idx="63">
                  <c:v>41053</c:v>
                </c:pt>
                <c:pt idx="64">
                  <c:v>41053</c:v>
                </c:pt>
                <c:pt idx="65">
                  <c:v>41053</c:v>
                </c:pt>
                <c:pt idx="66">
                  <c:v>41053</c:v>
                </c:pt>
                <c:pt idx="67">
                  <c:v>41053</c:v>
                </c:pt>
                <c:pt idx="68">
                  <c:v>41053</c:v>
                </c:pt>
                <c:pt idx="69">
                  <c:v>41053</c:v>
                </c:pt>
                <c:pt idx="70">
                  <c:v>41053</c:v>
                </c:pt>
                <c:pt idx="71">
                  <c:v>41053</c:v>
                </c:pt>
                <c:pt idx="72">
                  <c:v>41053</c:v>
                </c:pt>
                <c:pt idx="73">
                  <c:v>41053</c:v>
                </c:pt>
                <c:pt idx="74">
                  <c:v>41053</c:v>
                </c:pt>
                <c:pt idx="75">
                  <c:v>41053</c:v>
                </c:pt>
                <c:pt idx="76">
                  <c:v>41058</c:v>
                </c:pt>
                <c:pt idx="77">
                  <c:v>41076</c:v>
                </c:pt>
                <c:pt idx="78">
                  <c:v>41093</c:v>
                </c:pt>
                <c:pt idx="79">
                  <c:v>41093</c:v>
                </c:pt>
                <c:pt idx="80">
                  <c:v>41093</c:v>
                </c:pt>
                <c:pt idx="81">
                  <c:v>41093</c:v>
                </c:pt>
                <c:pt idx="82">
                  <c:v>41112</c:v>
                </c:pt>
                <c:pt idx="83">
                  <c:v>41112</c:v>
                </c:pt>
                <c:pt idx="84">
                  <c:v>41134</c:v>
                </c:pt>
                <c:pt idx="85">
                  <c:v>41134</c:v>
                </c:pt>
                <c:pt idx="86">
                  <c:v>41146</c:v>
                </c:pt>
                <c:pt idx="87">
                  <c:v>41185</c:v>
                </c:pt>
                <c:pt idx="88">
                  <c:v>41185</c:v>
                </c:pt>
                <c:pt idx="89">
                  <c:v>41185</c:v>
                </c:pt>
                <c:pt idx="90">
                  <c:v>41185</c:v>
                </c:pt>
                <c:pt idx="91">
                  <c:v>41185</c:v>
                </c:pt>
                <c:pt idx="92">
                  <c:v>41185</c:v>
                </c:pt>
                <c:pt idx="93">
                  <c:v>41185</c:v>
                </c:pt>
                <c:pt idx="94">
                  <c:v>41185</c:v>
                </c:pt>
                <c:pt idx="95">
                  <c:v>41185</c:v>
                </c:pt>
                <c:pt idx="96">
                  <c:v>41186</c:v>
                </c:pt>
                <c:pt idx="97">
                  <c:v>41192</c:v>
                </c:pt>
                <c:pt idx="98">
                  <c:v>41210</c:v>
                </c:pt>
                <c:pt idx="99">
                  <c:v>41264</c:v>
                </c:pt>
                <c:pt idx="100">
                  <c:v>41264</c:v>
                </c:pt>
                <c:pt idx="101">
                  <c:v>41264</c:v>
                </c:pt>
                <c:pt idx="102">
                  <c:v>41264</c:v>
                </c:pt>
                <c:pt idx="103">
                  <c:v>41264</c:v>
                </c:pt>
                <c:pt idx="104">
                  <c:v>41270</c:v>
                </c:pt>
                <c:pt idx="105">
                  <c:v>41270</c:v>
                </c:pt>
                <c:pt idx="106">
                  <c:v>41278</c:v>
                </c:pt>
                <c:pt idx="107">
                  <c:v>41296</c:v>
                </c:pt>
                <c:pt idx="108">
                  <c:v>41296</c:v>
                </c:pt>
                <c:pt idx="109">
                  <c:v>41296</c:v>
                </c:pt>
                <c:pt idx="110">
                  <c:v>41296</c:v>
                </c:pt>
                <c:pt idx="111">
                  <c:v>41296</c:v>
                </c:pt>
                <c:pt idx="112">
                  <c:v>41313</c:v>
                </c:pt>
                <c:pt idx="113">
                  <c:v>41313</c:v>
                </c:pt>
                <c:pt idx="114">
                  <c:v>41313</c:v>
                </c:pt>
                <c:pt idx="115">
                  <c:v>41317</c:v>
                </c:pt>
                <c:pt idx="116">
                  <c:v>41317</c:v>
                </c:pt>
                <c:pt idx="117">
                  <c:v>41323</c:v>
                </c:pt>
                <c:pt idx="118">
                  <c:v>41323</c:v>
                </c:pt>
                <c:pt idx="119">
                  <c:v>41323</c:v>
                </c:pt>
                <c:pt idx="120">
                  <c:v>41323</c:v>
                </c:pt>
                <c:pt idx="121">
                  <c:v>41323</c:v>
                </c:pt>
                <c:pt idx="122">
                  <c:v>41323</c:v>
                </c:pt>
                <c:pt idx="123">
                  <c:v>41323</c:v>
                </c:pt>
                <c:pt idx="124">
                  <c:v>41323</c:v>
                </c:pt>
                <c:pt idx="125">
                  <c:v>41323</c:v>
                </c:pt>
                <c:pt idx="126">
                  <c:v>41324</c:v>
                </c:pt>
                <c:pt idx="127">
                  <c:v>41326</c:v>
                </c:pt>
                <c:pt idx="128">
                  <c:v>41326</c:v>
                </c:pt>
                <c:pt idx="129">
                  <c:v>41326</c:v>
                </c:pt>
                <c:pt idx="130">
                  <c:v>41326</c:v>
                </c:pt>
                <c:pt idx="131">
                  <c:v>41333</c:v>
                </c:pt>
                <c:pt idx="132">
                  <c:v>41333</c:v>
                </c:pt>
                <c:pt idx="133">
                  <c:v>41333</c:v>
                </c:pt>
                <c:pt idx="134">
                  <c:v>41333</c:v>
                </c:pt>
                <c:pt idx="135">
                  <c:v>41333</c:v>
                </c:pt>
                <c:pt idx="136">
                  <c:v>41333</c:v>
                </c:pt>
                <c:pt idx="137">
                  <c:v>41333</c:v>
                </c:pt>
                <c:pt idx="138">
                  <c:v>41333</c:v>
                </c:pt>
                <c:pt idx="139">
                  <c:v>41334</c:v>
                </c:pt>
                <c:pt idx="140">
                  <c:v>41334</c:v>
                </c:pt>
                <c:pt idx="141">
                  <c:v>41334</c:v>
                </c:pt>
                <c:pt idx="142">
                  <c:v>41334</c:v>
                </c:pt>
                <c:pt idx="143">
                  <c:v>41334</c:v>
                </c:pt>
                <c:pt idx="144">
                  <c:v>41334</c:v>
                </c:pt>
                <c:pt idx="145">
                  <c:v>41334</c:v>
                </c:pt>
                <c:pt idx="146">
                  <c:v>41339</c:v>
                </c:pt>
                <c:pt idx="147">
                  <c:v>41348</c:v>
                </c:pt>
                <c:pt idx="148">
                  <c:v>41348</c:v>
                </c:pt>
                <c:pt idx="149">
                  <c:v>41348</c:v>
                </c:pt>
                <c:pt idx="150">
                  <c:v>41348</c:v>
                </c:pt>
                <c:pt idx="151">
                  <c:v>41348</c:v>
                </c:pt>
                <c:pt idx="152">
                  <c:v>41348</c:v>
                </c:pt>
                <c:pt idx="153">
                  <c:v>41348</c:v>
                </c:pt>
                <c:pt idx="154">
                  <c:v>41348</c:v>
                </c:pt>
                <c:pt idx="155">
                  <c:v>41348</c:v>
                </c:pt>
                <c:pt idx="156">
                  <c:v>41348</c:v>
                </c:pt>
                <c:pt idx="157">
                  <c:v>41348</c:v>
                </c:pt>
                <c:pt idx="158">
                  <c:v>41348</c:v>
                </c:pt>
                <c:pt idx="159">
                  <c:v>41348</c:v>
                </c:pt>
                <c:pt idx="160">
                  <c:v>41348</c:v>
                </c:pt>
                <c:pt idx="161">
                  <c:v>41348</c:v>
                </c:pt>
                <c:pt idx="162">
                  <c:v>41348</c:v>
                </c:pt>
                <c:pt idx="163">
                  <c:v>41348</c:v>
                </c:pt>
                <c:pt idx="164">
                  <c:v>41351</c:v>
                </c:pt>
                <c:pt idx="165">
                  <c:v>41355</c:v>
                </c:pt>
                <c:pt idx="166">
                  <c:v>41355</c:v>
                </c:pt>
                <c:pt idx="167">
                  <c:v>41355</c:v>
                </c:pt>
                <c:pt idx="168">
                  <c:v>41355</c:v>
                </c:pt>
                <c:pt idx="169">
                  <c:v>41355</c:v>
                </c:pt>
                <c:pt idx="170">
                  <c:v>41355</c:v>
                </c:pt>
                <c:pt idx="171">
                  <c:v>41355</c:v>
                </c:pt>
                <c:pt idx="172">
                  <c:v>41355</c:v>
                </c:pt>
                <c:pt idx="173">
                  <c:v>41355</c:v>
                </c:pt>
                <c:pt idx="174">
                  <c:v>41355</c:v>
                </c:pt>
                <c:pt idx="175">
                  <c:v>41355</c:v>
                </c:pt>
                <c:pt idx="176">
                  <c:v>41355</c:v>
                </c:pt>
                <c:pt idx="177">
                  <c:v>41355</c:v>
                </c:pt>
                <c:pt idx="178">
                  <c:v>41369</c:v>
                </c:pt>
                <c:pt idx="179">
                  <c:v>41386</c:v>
                </c:pt>
                <c:pt idx="180">
                  <c:v>41386</c:v>
                </c:pt>
                <c:pt idx="181">
                  <c:v>41386</c:v>
                </c:pt>
                <c:pt idx="182">
                  <c:v>41386</c:v>
                </c:pt>
                <c:pt idx="183">
                  <c:v>41386</c:v>
                </c:pt>
                <c:pt idx="184">
                  <c:v>41386</c:v>
                </c:pt>
                <c:pt idx="185">
                  <c:v>41386</c:v>
                </c:pt>
                <c:pt idx="186">
                  <c:v>41386</c:v>
                </c:pt>
                <c:pt idx="187">
                  <c:v>41386</c:v>
                </c:pt>
                <c:pt idx="188">
                  <c:v>41386</c:v>
                </c:pt>
                <c:pt idx="189">
                  <c:v>41386</c:v>
                </c:pt>
                <c:pt idx="190">
                  <c:v>41386</c:v>
                </c:pt>
                <c:pt idx="191">
                  <c:v>41386</c:v>
                </c:pt>
                <c:pt idx="192">
                  <c:v>41386</c:v>
                </c:pt>
                <c:pt idx="193">
                  <c:v>41386</c:v>
                </c:pt>
                <c:pt idx="194">
                  <c:v>41386</c:v>
                </c:pt>
                <c:pt idx="195">
                  <c:v>41386</c:v>
                </c:pt>
                <c:pt idx="196">
                  <c:v>41388</c:v>
                </c:pt>
                <c:pt idx="197">
                  <c:v>41388</c:v>
                </c:pt>
                <c:pt idx="198">
                  <c:v>41388</c:v>
                </c:pt>
                <c:pt idx="199">
                  <c:v>41393</c:v>
                </c:pt>
                <c:pt idx="200">
                  <c:v>41393</c:v>
                </c:pt>
                <c:pt idx="201">
                  <c:v>41393</c:v>
                </c:pt>
                <c:pt idx="202">
                  <c:v>41393</c:v>
                </c:pt>
                <c:pt idx="203">
                  <c:v>41393</c:v>
                </c:pt>
                <c:pt idx="204">
                  <c:v>41393</c:v>
                </c:pt>
                <c:pt idx="205">
                  <c:v>41396</c:v>
                </c:pt>
                <c:pt idx="206">
                  <c:v>41396</c:v>
                </c:pt>
                <c:pt idx="207">
                  <c:v>41396</c:v>
                </c:pt>
                <c:pt idx="208">
                  <c:v>41397</c:v>
                </c:pt>
                <c:pt idx="209">
                  <c:v>41397</c:v>
                </c:pt>
                <c:pt idx="210">
                  <c:v>41397</c:v>
                </c:pt>
                <c:pt idx="211">
                  <c:v>41408</c:v>
                </c:pt>
                <c:pt idx="212">
                  <c:v>41432</c:v>
                </c:pt>
                <c:pt idx="213">
                  <c:v>41432</c:v>
                </c:pt>
                <c:pt idx="214">
                  <c:v>41432</c:v>
                </c:pt>
                <c:pt idx="215">
                  <c:v>41432</c:v>
                </c:pt>
                <c:pt idx="216">
                  <c:v>41432</c:v>
                </c:pt>
                <c:pt idx="217">
                  <c:v>41432</c:v>
                </c:pt>
                <c:pt idx="218">
                  <c:v>41432</c:v>
                </c:pt>
                <c:pt idx="219">
                  <c:v>41432</c:v>
                </c:pt>
                <c:pt idx="220">
                  <c:v>41432</c:v>
                </c:pt>
                <c:pt idx="221">
                  <c:v>41432</c:v>
                </c:pt>
                <c:pt idx="222">
                  <c:v>41433</c:v>
                </c:pt>
                <c:pt idx="223">
                  <c:v>41433</c:v>
                </c:pt>
                <c:pt idx="224">
                  <c:v>41433</c:v>
                </c:pt>
                <c:pt idx="225">
                  <c:v>41433</c:v>
                </c:pt>
                <c:pt idx="226">
                  <c:v>41433</c:v>
                </c:pt>
                <c:pt idx="227">
                  <c:v>41433</c:v>
                </c:pt>
                <c:pt idx="228">
                  <c:v>41433</c:v>
                </c:pt>
                <c:pt idx="229">
                  <c:v>41433</c:v>
                </c:pt>
                <c:pt idx="230">
                  <c:v>41433</c:v>
                </c:pt>
                <c:pt idx="231">
                  <c:v>41433</c:v>
                </c:pt>
                <c:pt idx="232">
                  <c:v>41458</c:v>
                </c:pt>
                <c:pt idx="233">
                  <c:v>41458</c:v>
                </c:pt>
                <c:pt idx="234">
                  <c:v>41459</c:v>
                </c:pt>
                <c:pt idx="235">
                  <c:v>41459</c:v>
                </c:pt>
                <c:pt idx="236">
                  <c:v>41459</c:v>
                </c:pt>
                <c:pt idx="237">
                  <c:v>41459</c:v>
                </c:pt>
                <c:pt idx="238">
                  <c:v>41459</c:v>
                </c:pt>
                <c:pt idx="239">
                  <c:v>41463</c:v>
                </c:pt>
                <c:pt idx="240">
                  <c:v>41470</c:v>
                </c:pt>
                <c:pt idx="241">
                  <c:v>41471</c:v>
                </c:pt>
                <c:pt idx="242">
                  <c:v>41484</c:v>
                </c:pt>
                <c:pt idx="243">
                  <c:v>41484</c:v>
                </c:pt>
                <c:pt idx="244">
                  <c:v>41484</c:v>
                </c:pt>
                <c:pt idx="245">
                  <c:v>41484</c:v>
                </c:pt>
                <c:pt idx="246">
                  <c:v>41486</c:v>
                </c:pt>
                <c:pt idx="247">
                  <c:v>41511</c:v>
                </c:pt>
                <c:pt idx="248">
                  <c:v>41511</c:v>
                </c:pt>
                <c:pt idx="249">
                  <c:v>41511</c:v>
                </c:pt>
                <c:pt idx="250">
                  <c:v>41511</c:v>
                </c:pt>
                <c:pt idx="251">
                  <c:v>41527</c:v>
                </c:pt>
                <c:pt idx="252">
                  <c:v>41533</c:v>
                </c:pt>
                <c:pt idx="253">
                  <c:v>41533</c:v>
                </c:pt>
                <c:pt idx="254">
                  <c:v>41533</c:v>
                </c:pt>
                <c:pt idx="255">
                  <c:v>41533</c:v>
                </c:pt>
                <c:pt idx="256">
                  <c:v>41533</c:v>
                </c:pt>
                <c:pt idx="257">
                  <c:v>41533</c:v>
                </c:pt>
                <c:pt idx="258">
                  <c:v>41533</c:v>
                </c:pt>
                <c:pt idx="259">
                  <c:v>41533</c:v>
                </c:pt>
                <c:pt idx="260">
                  <c:v>41533</c:v>
                </c:pt>
                <c:pt idx="261">
                  <c:v>41533</c:v>
                </c:pt>
                <c:pt idx="262">
                  <c:v>41533</c:v>
                </c:pt>
                <c:pt idx="263">
                  <c:v>41533</c:v>
                </c:pt>
                <c:pt idx="264">
                  <c:v>41542</c:v>
                </c:pt>
                <c:pt idx="265">
                  <c:v>41542</c:v>
                </c:pt>
                <c:pt idx="266">
                  <c:v>41542</c:v>
                </c:pt>
                <c:pt idx="267">
                  <c:v>41542</c:v>
                </c:pt>
                <c:pt idx="268">
                  <c:v>41542</c:v>
                </c:pt>
                <c:pt idx="269">
                  <c:v>41545</c:v>
                </c:pt>
                <c:pt idx="270">
                  <c:v>41551</c:v>
                </c:pt>
                <c:pt idx="271">
                  <c:v>41556</c:v>
                </c:pt>
                <c:pt idx="272">
                  <c:v>41556</c:v>
                </c:pt>
                <c:pt idx="273">
                  <c:v>41556</c:v>
                </c:pt>
                <c:pt idx="274">
                  <c:v>41556</c:v>
                </c:pt>
                <c:pt idx="275">
                  <c:v>41556</c:v>
                </c:pt>
                <c:pt idx="276">
                  <c:v>41557</c:v>
                </c:pt>
                <c:pt idx="277">
                  <c:v>41557</c:v>
                </c:pt>
                <c:pt idx="278">
                  <c:v>41571</c:v>
                </c:pt>
                <c:pt idx="279">
                  <c:v>41582</c:v>
                </c:pt>
                <c:pt idx="280">
                  <c:v>41582</c:v>
                </c:pt>
                <c:pt idx="281">
                  <c:v>41582</c:v>
                </c:pt>
                <c:pt idx="282">
                  <c:v>41582</c:v>
                </c:pt>
                <c:pt idx="283">
                  <c:v>41590</c:v>
                </c:pt>
                <c:pt idx="284">
                  <c:v>41590</c:v>
                </c:pt>
                <c:pt idx="285">
                  <c:v>41590</c:v>
                </c:pt>
                <c:pt idx="286">
                  <c:v>41590</c:v>
                </c:pt>
                <c:pt idx="287">
                  <c:v>41590</c:v>
                </c:pt>
                <c:pt idx="288">
                  <c:v>41590</c:v>
                </c:pt>
                <c:pt idx="289">
                  <c:v>41590</c:v>
                </c:pt>
                <c:pt idx="290">
                  <c:v>41598</c:v>
                </c:pt>
                <c:pt idx="291">
                  <c:v>41598</c:v>
                </c:pt>
                <c:pt idx="292">
                  <c:v>41598</c:v>
                </c:pt>
                <c:pt idx="293">
                  <c:v>41598</c:v>
                </c:pt>
                <c:pt idx="294">
                  <c:v>41598</c:v>
                </c:pt>
                <c:pt idx="295">
                  <c:v>41598</c:v>
                </c:pt>
                <c:pt idx="296">
                  <c:v>41601</c:v>
                </c:pt>
                <c:pt idx="297">
                  <c:v>41601</c:v>
                </c:pt>
                <c:pt idx="298">
                  <c:v>41605</c:v>
                </c:pt>
                <c:pt idx="299">
                  <c:v>41605</c:v>
                </c:pt>
                <c:pt idx="300">
                  <c:v>41605</c:v>
                </c:pt>
                <c:pt idx="301">
                  <c:v>41605</c:v>
                </c:pt>
                <c:pt idx="302">
                  <c:v>41605</c:v>
                </c:pt>
                <c:pt idx="303">
                  <c:v>41617</c:v>
                </c:pt>
                <c:pt idx="304">
                  <c:v>41617</c:v>
                </c:pt>
                <c:pt idx="305">
                  <c:v>41617</c:v>
                </c:pt>
                <c:pt idx="306">
                  <c:v>41617</c:v>
                </c:pt>
                <c:pt idx="307">
                  <c:v>41617</c:v>
                </c:pt>
                <c:pt idx="308">
                  <c:v>41617</c:v>
                </c:pt>
                <c:pt idx="309">
                  <c:v>41617</c:v>
                </c:pt>
                <c:pt idx="310">
                  <c:v>41620</c:v>
                </c:pt>
                <c:pt idx="311">
                  <c:v>41622</c:v>
                </c:pt>
                <c:pt idx="312">
                  <c:v>41622</c:v>
                </c:pt>
                <c:pt idx="313">
                  <c:v>41622</c:v>
                </c:pt>
                <c:pt idx="314">
                  <c:v>41622</c:v>
                </c:pt>
                <c:pt idx="315">
                  <c:v>41631</c:v>
                </c:pt>
                <c:pt idx="316">
                  <c:v>41634</c:v>
                </c:pt>
                <c:pt idx="317">
                  <c:v>41640</c:v>
                </c:pt>
                <c:pt idx="318">
                  <c:v>41645</c:v>
                </c:pt>
                <c:pt idx="319">
                  <c:v>41645</c:v>
                </c:pt>
                <c:pt idx="320">
                  <c:v>41645</c:v>
                </c:pt>
                <c:pt idx="321">
                  <c:v>41645</c:v>
                </c:pt>
                <c:pt idx="322">
                  <c:v>41645</c:v>
                </c:pt>
                <c:pt idx="323">
                  <c:v>41645</c:v>
                </c:pt>
                <c:pt idx="324">
                  <c:v>41645</c:v>
                </c:pt>
                <c:pt idx="325">
                  <c:v>41645</c:v>
                </c:pt>
                <c:pt idx="326">
                  <c:v>41645</c:v>
                </c:pt>
                <c:pt idx="327">
                  <c:v>41647</c:v>
                </c:pt>
                <c:pt idx="328">
                  <c:v>41657</c:v>
                </c:pt>
                <c:pt idx="329">
                  <c:v>41657</c:v>
                </c:pt>
                <c:pt idx="330">
                  <c:v>41657</c:v>
                </c:pt>
                <c:pt idx="331">
                  <c:v>41657</c:v>
                </c:pt>
                <c:pt idx="332">
                  <c:v>41660</c:v>
                </c:pt>
                <c:pt idx="333">
                  <c:v>41671</c:v>
                </c:pt>
                <c:pt idx="334">
                  <c:v>41676</c:v>
                </c:pt>
                <c:pt idx="335">
                  <c:v>41680</c:v>
                </c:pt>
                <c:pt idx="336">
                  <c:v>41680</c:v>
                </c:pt>
                <c:pt idx="337">
                  <c:v>41680</c:v>
                </c:pt>
                <c:pt idx="338">
                  <c:v>41685</c:v>
                </c:pt>
                <c:pt idx="339">
                  <c:v>41685</c:v>
                </c:pt>
                <c:pt idx="340">
                  <c:v>41685</c:v>
                </c:pt>
                <c:pt idx="341">
                  <c:v>41698</c:v>
                </c:pt>
                <c:pt idx="342">
                  <c:v>41698</c:v>
                </c:pt>
                <c:pt idx="343">
                  <c:v>41698</c:v>
                </c:pt>
                <c:pt idx="344">
                  <c:v>41698</c:v>
                </c:pt>
                <c:pt idx="345">
                  <c:v>41698</c:v>
                </c:pt>
                <c:pt idx="346">
                  <c:v>41709</c:v>
                </c:pt>
                <c:pt idx="347">
                  <c:v>41709</c:v>
                </c:pt>
                <c:pt idx="348">
                  <c:v>41709</c:v>
                </c:pt>
                <c:pt idx="349">
                  <c:v>41709</c:v>
                </c:pt>
                <c:pt idx="350">
                  <c:v>41709</c:v>
                </c:pt>
                <c:pt idx="351">
                  <c:v>41722</c:v>
                </c:pt>
                <c:pt idx="352">
                  <c:v>41722</c:v>
                </c:pt>
                <c:pt idx="353">
                  <c:v>41722</c:v>
                </c:pt>
                <c:pt idx="354">
                  <c:v>41722</c:v>
                </c:pt>
                <c:pt idx="355">
                  <c:v>41723</c:v>
                </c:pt>
                <c:pt idx="356">
                  <c:v>41730</c:v>
                </c:pt>
                <c:pt idx="357">
                  <c:v>41730</c:v>
                </c:pt>
                <c:pt idx="358">
                  <c:v>41730</c:v>
                </c:pt>
                <c:pt idx="359">
                  <c:v>41730</c:v>
                </c:pt>
                <c:pt idx="360">
                  <c:v>41743</c:v>
                </c:pt>
                <c:pt idx="361">
                  <c:v>41743</c:v>
                </c:pt>
                <c:pt idx="362">
                  <c:v>41743</c:v>
                </c:pt>
                <c:pt idx="363">
                  <c:v>41743</c:v>
                </c:pt>
                <c:pt idx="364">
                  <c:v>41743</c:v>
                </c:pt>
                <c:pt idx="365">
                  <c:v>41743</c:v>
                </c:pt>
                <c:pt idx="366">
                  <c:v>41744</c:v>
                </c:pt>
                <c:pt idx="367">
                  <c:v>41744</c:v>
                </c:pt>
                <c:pt idx="368">
                  <c:v>41755</c:v>
                </c:pt>
                <c:pt idx="369">
                  <c:v>41755</c:v>
                </c:pt>
                <c:pt idx="370">
                  <c:v>41765</c:v>
                </c:pt>
                <c:pt idx="371">
                  <c:v>41766</c:v>
                </c:pt>
                <c:pt idx="372">
                  <c:v>41770</c:v>
                </c:pt>
                <c:pt idx="373">
                  <c:v>41770</c:v>
                </c:pt>
                <c:pt idx="374">
                  <c:v>41770</c:v>
                </c:pt>
                <c:pt idx="375">
                  <c:v>41770</c:v>
                </c:pt>
                <c:pt idx="376">
                  <c:v>41770</c:v>
                </c:pt>
                <c:pt idx="377">
                  <c:v>41785</c:v>
                </c:pt>
                <c:pt idx="378">
                  <c:v>41795</c:v>
                </c:pt>
                <c:pt idx="379">
                  <c:v>41795</c:v>
                </c:pt>
                <c:pt idx="380">
                  <c:v>41795</c:v>
                </c:pt>
                <c:pt idx="381">
                  <c:v>41795</c:v>
                </c:pt>
                <c:pt idx="382">
                  <c:v>41795</c:v>
                </c:pt>
                <c:pt idx="383">
                  <c:v>41795</c:v>
                </c:pt>
                <c:pt idx="384">
                  <c:v>41797</c:v>
                </c:pt>
                <c:pt idx="385">
                  <c:v>41813</c:v>
                </c:pt>
                <c:pt idx="386">
                  <c:v>41813</c:v>
                </c:pt>
                <c:pt idx="387">
                  <c:v>41813</c:v>
                </c:pt>
                <c:pt idx="388">
                  <c:v>41813</c:v>
                </c:pt>
                <c:pt idx="389">
                  <c:v>41813</c:v>
                </c:pt>
                <c:pt idx="390">
                  <c:v>41813</c:v>
                </c:pt>
                <c:pt idx="391">
                  <c:v>41813</c:v>
                </c:pt>
                <c:pt idx="392">
                  <c:v>41815</c:v>
                </c:pt>
                <c:pt idx="393">
                  <c:v>41823</c:v>
                </c:pt>
                <c:pt idx="394">
                  <c:v>41823</c:v>
                </c:pt>
                <c:pt idx="395">
                  <c:v>41823</c:v>
                </c:pt>
                <c:pt idx="396">
                  <c:v>41823</c:v>
                </c:pt>
                <c:pt idx="397">
                  <c:v>41823</c:v>
                </c:pt>
                <c:pt idx="398">
                  <c:v>41823</c:v>
                </c:pt>
                <c:pt idx="399">
                  <c:v>41823</c:v>
                </c:pt>
                <c:pt idx="400">
                  <c:v>41823</c:v>
                </c:pt>
                <c:pt idx="401">
                  <c:v>41829</c:v>
                </c:pt>
                <c:pt idx="402">
                  <c:v>41839</c:v>
                </c:pt>
                <c:pt idx="403">
                  <c:v>41849</c:v>
                </c:pt>
                <c:pt idx="404">
                  <c:v>41852</c:v>
                </c:pt>
                <c:pt idx="405">
                  <c:v>41852</c:v>
                </c:pt>
                <c:pt idx="406">
                  <c:v>41852</c:v>
                </c:pt>
                <c:pt idx="407">
                  <c:v>41864</c:v>
                </c:pt>
                <c:pt idx="408">
                  <c:v>41864</c:v>
                </c:pt>
                <c:pt idx="409">
                  <c:v>41864</c:v>
                </c:pt>
                <c:pt idx="410">
                  <c:v>41864</c:v>
                </c:pt>
                <c:pt idx="411">
                  <c:v>41864</c:v>
                </c:pt>
                <c:pt idx="412">
                  <c:v>41864</c:v>
                </c:pt>
                <c:pt idx="413">
                  <c:v>41864</c:v>
                </c:pt>
                <c:pt idx="414">
                  <c:v>41864</c:v>
                </c:pt>
                <c:pt idx="415">
                  <c:v>41869</c:v>
                </c:pt>
                <c:pt idx="416">
                  <c:v>41869</c:v>
                </c:pt>
                <c:pt idx="417">
                  <c:v>41880</c:v>
                </c:pt>
                <c:pt idx="418">
                  <c:v>41882</c:v>
                </c:pt>
                <c:pt idx="419">
                  <c:v>41882</c:v>
                </c:pt>
                <c:pt idx="420">
                  <c:v>41882</c:v>
                </c:pt>
                <c:pt idx="421">
                  <c:v>41886</c:v>
                </c:pt>
                <c:pt idx="422">
                  <c:v>41910</c:v>
                </c:pt>
                <c:pt idx="423">
                  <c:v>41910</c:v>
                </c:pt>
                <c:pt idx="424">
                  <c:v>41910</c:v>
                </c:pt>
                <c:pt idx="425">
                  <c:v>41910</c:v>
                </c:pt>
                <c:pt idx="426">
                  <c:v>41910</c:v>
                </c:pt>
                <c:pt idx="427">
                  <c:v>41910</c:v>
                </c:pt>
                <c:pt idx="428">
                  <c:v>41910</c:v>
                </c:pt>
                <c:pt idx="429">
                  <c:v>41910</c:v>
                </c:pt>
                <c:pt idx="430">
                  <c:v>41910</c:v>
                </c:pt>
                <c:pt idx="431">
                  <c:v>41910</c:v>
                </c:pt>
                <c:pt idx="432">
                  <c:v>41910</c:v>
                </c:pt>
                <c:pt idx="433">
                  <c:v>41910</c:v>
                </c:pt>
                <c:pt idx="434">
                  <c:v>41910</c:v>
                </c:pt>
                <c:pt idx="435">
                  <c:v>41910</c:v>
                </c:pt>
                <c:pt idx="436">
                  <c:v>41918</c:v>
                </c:pt>
                <c:pt idx="437">
                  <c:v>41925</c:v>
                </c:pt>
                <c:pt idx="438">
                  <c:v>41925</c:v>
                </c:pt>
                <c:pt idx="439">
                  <c:v>41925</c:v>
                </c:pt>
                <c:pt idx="440">
                  <c:v>41925</c:v>
                </c:pt>
                <c:pt idx="441">
                  <c:v>41925</c:v>
                </c:pt>
                <c:pt idx="442">
                  <c:v>41926</c:v>
                </c:pt>
                <c:pt idx="443">
                  <c:v>41930</c:v>
                </c:pt>
                <c:pt idx="444">
                  <c:v>41930</c:v>
                </c:pt>
                <c:pt idx="445">
                  <c:v>41939</c:v>
                </c:pt>
                <c:pt idx="446">
                  <c:v>41953</c:v>
                </c:pt>
                <c:pt idx="447">
                  <c:v>41953</c:v>
                </c:pt>
                <c:pt idx="448">
                  <c:v>41953</c:v>
                </c:pt>
                <c:pt idx="449">
                  <c:v>41953</c:v>
                </c:pt>
                <c:pt idx="450">
                  <c:v>41953</c:v>
                </c:pt>
                <c:pt idx="451">
                  <c:v>41953</c:v>
                </c:pt>
                <c:pt idx="452">
                  <c:v>41953</c:v>
                </c:pt>
                <c:pt idx="453">
                  <c:v>41953</c:v>
                </c:pt>
                <c:pt idx="454">
                  <c:v>41953</c:v>
                </c:pt>
                <c:pt idx="455">
                  <c:v>41953</c:v>
                </c:pt>
                <c:pt idx="456">
                  <c:v>41953</c:v>
                </c:pt>
                <c:pt idx="457">
                  <c:v>41953</c:v>
                </c:pt>
                <c:pt idx="458">
                  <c:v>41953</c:v>
                </c:pt>
                <c:pt idx="459">
                  <c:v>41953</c:v>
                </c:pt>
                <c:pt idx="460">
                  <c:v>41953</c:v>
                </c:pt>
                <c:pt idx="461">
                  <c:v>41953</c:v>
                </c:pt>
                <c:pt idx="462">
                  <c:v>41954</c:v>
                </c:pt>
                <c:pt idx="463">
                  <c:v>41954</c:v>
                </c:pt>
                <c:pt idx="464">
                  <c:v>41954</c:v>
                </c:pt>
                <c:pt idx="465">
                  <c:v>41954</c:v>
                </c:pt>
                <c:pt idx="466">
                  <c:v>41954</c:v>
                </c:pt>
                <c:pt idx="467">
                  <c:v>41954</c:v>
                </c:pt>
                <c:pt idx="468">
                  <c:v>41954</c:v>
                </c:pt>
                <c:pt idx="469">
                  <c:v>41954</c:v>
                </c:pt>
                <c:pt idx="470">
                  <c:v>41954</c:v>
                </c:pt>
                <c:pt idx="471">
                  <c:v>41954</c:v>
                </c:pt>
                <c:pt idx="472">
                  <c:v>41954</c:v>
                </c:pt>
                <c:pt idx="473">
                  <c:v>41954</c:v>
                </c:pt>
                <c:pt idx="474">
                  <c:v>41954</c:v>
                </c:pt>
                <c:pt idx="475">
                  <c:v>41954</c:v>
                </c:pt>
                <c:pt idx="476">
                  <c:v>41954</c:v>
                </c:pt>
                <c:pt idx="477">
                  <c:v>41954</c:v>
                </c:pt>
                <c:pt idx="478">
                  <c:v>41954</c:v>
                </c:pt>
                <c:pt idx="479">
                  <c:v>41954</c:v>
                </c:pt>
                <c:pt idx="480">
                  <c:v>41956</c:v>
                </c:pt>
                <c:pt idx="481">
                  <c:v>41961</c:v>
                </c:pt>
                <c:pt idx="482">
                  <c:v>41961</c:v>
                </c:pt>
                <c:pt idx="483">
                  <c:v>41967</c:v>
                </c:pt>
                <c:pt idx="484">
                  <c:v>41968</c:v>
                </c:pt>
                <c:pt idx="485">
                  <c:v>41972</c:v>
                </c:pt>
                <c:pt idx="486">
                  <c:v>41972</c:v>
                </c:pt>
                <c:pt idx="487">
                  <c:v>41972</c:v>
                </c:pt>
                <c:pt idx="488">
                  <c:v>41972</c:v>
                </c:pt>
                <c:pt idx="489">
                  <c:v>41972</c:v>
                </c:pt>
                <c:pt idx="490">
                  <c:v>41972</c:v>
                </c:pt>
                <c:pt idx="491">
                  <c:v>41972</c:v>
                </c:pt>
                <c:pt idx="492">
                  <c:v>41972</c:v>
                </c:pt>
                <c:pt idx="493">
                  <c:v>41978</c:v>
                </c:pt>
                <c:pt idx="494">
                  <c:v>41978</c:v>
                </c:pt>
                <c:pt idx="495">
                  <c:v>41982</c:v>
                </c:pt>
                <c:pt idx="496">
                  <c:v>41982</c:v>
                </c:pt>
                <c:pt idx="497">
                  <c:v>41982</c:v>
                </c:pt>
                <c:pt idx="498">
                  <c:v>41982</c:v>
                </c:pt>
                <c:pt idx="499">
                  <c:v>41983</c:v>
                </c:pt>
                <c:pt idx="500">
                  <c:v>41983</c:v>
                </c:pt>
                <c:pt idx="501">
                  <c:v>41983</c:v>
                </c:pt>
                <c:pt idx="502">
                  <c:v>41983</c:v>
                </c:pt>
                <c:pt idx="503">
                  <c:v>41983</c:v>
                </c:pt>
                <c:pt idx="504">
                  <c:v>41983</c:v>
                </c:pt>
                <c:pt idx="505">
                  <c:v>41985</c:v>
                </c:pt>
                <c:pt idx="506">
                  <c:v>41985</c:v>
                </c:pt>
                <c:pt idx="507">
                  <c:v>41990</c:v>
                </c:pt>
                <c:pt idx="508">
                  <c:v>41990</c:v>
                </c:pt>
                <c:pt idx="509">
                  <c:v>41997</c:v>
                </c:pt>
                <c:pt idx="510">
                  <c:v>41998</c:v>
                </c:pt>
                <c:pt idx="511">
                  <c:v>41998</c:v>
                </c:pt>
                <c:pt idx="512">
                  <c:v>42006</c:v>
                </c:pt>
                <c:pt idx="513">
                  <c:v>42013</c:v>
                </c:pt>
                <c:pt idx="514">
                  <c:v>42013</c:v>
                </c:pt>
                <c:pt idx="515">
                  <c:v>42013</c:v>
                </c:pt>
                <c:pt idx="516">
                  <c:v>42013</c:v>
                </c:pt>
                <c:pt idx="517">
                  <c:v>42013</c:v>
                </c:pt>
                <c:pt idx="518">
                  <c:v>42013</c:v>
                </c:pt>
                <c:pt idx="519">
                  <c:v>42013</c:v>
                </c:pt>
                <c:pt idx="520">
                  <c:v>42013</c:v>
                </c:pt>
                <c:pt idx="521">
                  <c:v>42013</c:v>
                </c:pt>
                <c:pt idx="522">
                  <c:v>42013</c:v>
                </c:pt>
                <c:pt idx="523">
                  <c:v>42014</c:v>
                </c:pt>
                <c:pt idx="524">
                  <c:v>42017</c:v>
                </c:pt>
                <c:pt idx="525">
                  <c:v>42017</c:v>
                </c:pt>
                <c:pt idx="526">
                  <c:v>42017</c:v>
                </c:pt>
                <c:pt idx="527">
                  <c:v>42017</c:v>
                </c:pt>
                <c:pt idx="528">
                  <c:v>42017</c:v>
                </c:pt>
                <c:pt idx="529">
                  <c:v>42017</c:v>
                </c:pt>
                <c:pt idx="530">
                  <c:v>42017</c:v>
                </c:pt>
                <c:pt idx="531">
                  <c:v>42017</c:v>
                </c:pt>
                <c:pt idx="532">
                  <c:v>42017</c:v>
                </c:pt>
                <c:pt idx="533">
                  <c:v>42020</c:v>
                </c:pt>
                <c:pt idx="534">
                  <c:v>42020</c:v>
                </c:pt>
                <c:pt idx="535">
                  <c:v>42020</c:v>
                </c:pt>
                <c:pt idx="536">
                  <c:v>42020</c:v>
                </c:pt>
                <c:pt idx="537">
                  <c:v>42022</c:v>
                </c:pt>
                <c:pt idx="538">
                  <c:v>42026</c:v>
                </c:pt>
                <c:pt idx="539">
                  <c:v>42026</c:v>
                </c:pt>
                <c:pt idx="540">
                  <c:v>42027</c:v>
                </c:pt>
                <c:pt idx="541">
                  <c:v>42027</c:v>
                </c:pt>
                <c:pt idx="542">
                  <c:v>42032</c:v>
                </c:pt>
                <c:pt idx="543">
                  <c:v>42032</c:v>
                </c:pt>
                <c:pt idx="544">
                  <c:v>42037</c:v>
                </c:pt>
                <c:pt idx="545">
                  <c:v>42041</c:v>
                </c:pt>
                <c:pt idx="546">
                  <c:v>42041</c:v>
                </c:pt>
                <c:pt idx="547">
                  <c:v>42041</c:v>
                </c:pt>
                <c:pt idx="548">
                  <c:v>42041</c:v>
                </c:pt>
                <c:pt idx="549">
                  <c:v>42041</c:v>
                </c:pt>
                <c:pt idx="550">
                  <c:v>42041</c:v>
                </c:pt>
                <c:pt idx="551">
                  <c:v>42041</c:v>
                </c:pt>
                <c:pt idx="552">
                  <c:v>42041</c:v>
                </c:pt>
                <c:pt idx="553">
                  <c:v>42041</c:v>
                </c:pt>
                <c:pt idx="554">
                  <c:v>42041</c:v>
                </c:pt>
                <c:pt idx="555">
                  <c:v>42041</c:v>
                </c:pt>
                <c:pt idx="556">
                  <c:v>42041</c:v>
                </c:pt>
                <c:pt idx="557">
                  <c:v>42041</c:v>
                </c:pt>
                <c:pt idx="558">
                  <c:v>42041</c:v>
                </c:pt>
                <c:pt idx="559">
                  <c:v>42041</c:v>
                </c:pt>
                <c:pt idx="560">
                  <c:v>42041</c:v>
                </c:pt>
                <c:pt idx="561">
                  <c:v>42041</c:v>
                </c:pt>
                <c:pt idx="562">
                  <c:v>42041</c:v>
                </c:pt>
                <c:pt idx="563">
                  <c:v>42041</c:v>
                </c:pt>
                <c:pt idx="564">
                  <c:v>42043</c:v>
                </c:pt>
                <c:pt idx="565">
                  <c:v>42043</c:v>
                </c:pt>
                <c:pt idx="566">
                  <c:v>42043</c:v>
                </c:pt>
                <c:pt idx="567">
                  <c:v>42043</c:v>
                </c:pt>
                <c:pt idx="568">
                  <c:v>42043</c:v>
                </c:pt>
                <c:pt idx="569">
                  <c:v>42043</c:v>
                </c:pt>
                <c:pt idx="570">
                  <c:v>42043</c:v>
                </c:pt>
                <c:pt idx="571">
                  <c:v>42043</c:v>
                </c:pt>
                <c:pt idx="572">
                  <c:v>42043</c:v>
                </c:pt>
                <c:pt idx="573">
                  <c:v>42043</c:v>
                </c:pt>
                <c:pt idx="574">
                  <c:v>42043</c:v>
                </c:pt>
                <c:pt idx="575">
                  <c:v>42043</c:v>
                </c:pt>
                <c:pt idx="576">
                  <c:v>42043</c:v>
                </c:pt>
                <c:pt idx="577">
                  <c:v>42043</c:v>
                </c:pt>
                <c:pt idx="578">
                  <c:v>42043</c:v>
                </c:pt>
                <c:pt idx="579">
                  <c:v>42043</c:v>
                </c:pt>
                <c:pt idx="580">
                  <c:v>42043</c:v>
                </c:pt>
                <c:pt idx="581">
                  <c:v>42043</c:v>
                </c:pt>
                <c:pt idx="582">
                  <c:v>42043</c:v>
                </c:pt>
                <c:pt idx="583">
                  <c:v>42043</c:v>
                </c:pt>
              </c:numCache>
            </c:numRef>
          </c:cat>
          <c:val>
            <c:numRef>
              <c:f>Samsung!$M$2:$M$585</c:f>
              <c:numCache>
                <c:formatCode>General</c:formatCode>
                <c:ptCount val="584"/>
                <c:pt idx="0">
                  <c:v>23</c:v>
                </c:pt>
                <c:pt idx="1">
                  <c:v>23</c:v>
                </c:pt>
                <c:pt idx="2">
                  <c:v>23</c:v>
                </c:pt>
                <c:pt idx="3">
                  <c:v>23</c:v>
                </c:pt>
                <c:pt idx="4">
                  <c:v>23</c:v>
                </c:pt>
                <c:pt idx="5">
                  <c:v>23</c:v>
                </c:pt>
                <c:pt idx="6">
                  <c:v>23</c:v>
                </c:pt>
                <c:pt idx="7">
                  <c:v>23</c:v>
                </c:pt>
                <c:pt idx="8">
                  <c:v>23</c:v>
                </c:pt>
                <c:pt idx="9">
                  <c:v>23</c:v>
                </c:pt>
                <c:pt idx="10">
                  <c:v>23</c:v>
                </c:pt>
                <c:pt idx="11">
                  <c:v>23</c:v>
                </c:pt>
                <c:pt idx="12">
                  <c:v>23</c:v>
                </c:pt>
                <c:pt idx="13">
                  <c:v>23</c:v>
                </c:pt>
                <c:pt idx="14">
                  <c:v>23</c:v>
                </c:pt>
                <c:pt idx="15">
                  <c:v>23</c:v>
                </c:pt>
                <c:pt idx="16">
                  <c:v>23</c:v>
                </c:pt>
                <c:pt idx="17">
                  <c:v>23</c:v>
                </c:pt>
                <c:pt idx="18">
                  <c:v>23</c:v>
                </c:pt>
                <c:pt idx="19">
                  <c:v>23</c:v>
                </c:pt>
                <c:pt idx="20">
                  <c:v>23</c:v>
                </c:pt>
                <c:pt idx="21">
                  <c:v>23</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numCache>
            </c:numRef>
          </c:val>
          <c:smooth val="0"/>
          <c:extLst>
            <c:ext xmlns:c16="http://schemas.microsoft.com/office/drawing/2014/chart" uri="{C3380CC4-5D6E-409C-BE32-E72D297353CC}">
              <c16:uniqueId val="{00000000-9145-42C1-8D82-AB8C508922FA}"/>
            </c:ext>
          </c:extLst>
        </c:ser>
        <c:dLbls>
          <c:showLegendKey val="0"/>
          <c:showVal val="0"/>
          <c:showCatName val="0"/>
          <c:showSerName val="0"/>
          <c:showPercent val="0"/>
          <c:showBubbleSize val="0"/>
        </c:dLbls>
        <c:smooth val="0"/>
        <c:axId val="643526784"/>
        <c:axId val="643520120"/>
      </c:lineChart>
      <c:dateAx>
        <c:axId val="64352678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520120"/>
        <c:crosses val="autoZero"/>
        <c:auto val="1"/>
        <c:lblOffset val="100"/>
        <c:baseTimeUnit val="days"/>
      </c:dateAx>
      <c:valAx>
        <c:axId val="643520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43526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5/8/2015 11:49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5/8/2015 11:49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2565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3570287" cy="20081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971594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3570287" cy="20081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159665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3570287" cy="20081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6284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811959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97612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6202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233072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1603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14599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5/8/2015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89768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5/8/2015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494586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5952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35357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052582-753C-4820-8DD3-ACDAEA204314}"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18045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5/8/2015 11:49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132383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3570287" cy="20081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26492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3570287" cy="20081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025679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668958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652104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210987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2541038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05610737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4352131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3696777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379637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44673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551724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3186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9714818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prstClr val="black"/>
                    </a:gs>
                    <a:gs pos="100000">
                      <a:prstClr val="black"/>
                    </a:gs>
                  </a:gsLst>
                  <a:lin ang="5400000" scaled="0"/>
                </a:gradFill>
                <a:cs typeface="Segoe UI" pitchFamily="34" charset="0"/>
              </a:rPr>
              <a:t>© </a:t>
            </a:r>
            <a:r>
              <a:rPr lang="en-US" sz="700" dirty="0" smtClean="0">
                <a:gradFill>
                  <a:gsLst>
                    <a:gs pos="0">
                      <a:prstClr val="black"/>
                    </a:gs>
                    <a:gs pos="100000">
                      <a:prstClr val="black"/>
                    </a:gs>
                  </a:gsLst>
                  <a:lin ang="5400000" scaled="0"/>
                </a:gradFill>
                <a:cs typeface="Segoe UI" pitchFamily="34" charset="0"/>
              </a:rPr>
              <a:t>2015 </a:t>
            </a:r>
            <a:r>
              <a:rPr lang="en-US" sz="700" dirty="0">
                <a:gradFill>
                  <a:gsLst>
                    <a:gs pos="0">
                      <a:prstClr val="black"/>
                    </a:gs>
                    <a:gs pos="100000">
                      <a:prstClr val="black"/>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7711437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764497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11672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14179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A2418FCB-ECEA-44F8-83F5-7401D62731BC}" type="datetimeFigureOut">
              <a:rPr lang="en-US" smtClean="0">
                <a:solidFill>
                  <a:prstClr val="black"/>
                </a:solidFill>
              </a:rPr>
              <a:pPr/>
              <a:t>5/8/2015</a:t>
            </a:fld>
            <a:endParaRPr lang="en-US">
              <a:solidFill>
                <a:prstClr val="black"/>
              </a:solidFill>
            </a:endParaRPr>
          </a:p>
        </p:txBody>
      </p:sp>
      <p:sp>
        <p:nvSpPr>
          <p:cNvPr id="4" name="Footer Placeholder 3"/>
          <p:cNvSpPr>
            <a:spLocks noGrp="1"/>
          </p:cNvSpPr>
          <p:nvPr>
            <p:ph type="ftr" sz="quarter" idx="11"/>
          </p:nvPr>
        </p:nvSpPr>
        <p:spPr>
          <a:xfrm>
            <a:off x="4119583" y="6482889"/>
            <a:ext cx="4197310" cy="372394"/>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a:xfrm>
            <a:off x="8783260" y="6482889"/>
            <a:ext cx="2798207" cy="372394"/>
          </a:xfrm>
          <a:prstGeom prst="rect">
            <a:avLst/>
          </a:prstGeom>
        </p:spPr>
        <p:txBody>
          <a:bodyPr/>
          <a:lstStyle/>
          <a:p>
            <a:fld id="{D0EFCFBE-2551-4D5B-9CDD-0CFF45B6C83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77946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A2418FCB-ECEA-44F8-83F5-7401D62731BC}" type="datetimeFigureOut">
              <a:rPr lang="en-US" smtClean="0">
                <a:solidFill>
                  <a:prstClr val="black"/>
                </a:solidFill>
              </a:rPr>
              <a:pPr/>
              <a:t>5/8/2015</a:t>
            </a:fld>
            <a:endParaRPr lang="en-US">
              <a:solidFill>
                <a:prstClr val="black"/>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dirty="0">
              <a:solidFill>
                <a:prstClr val="black"/>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D0EFCFBE-2551-4D5B-9CDD-0CFF45B6C83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94349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ubtitle / Title / Singl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10912" y="1217566"/>
            <a:ext cx="11814651" cy="5450548"/>
          </a:xfrm>
        </p:spPr>
        <p:txBody>
          <a:bodyPr>
            <a:normAutofit/>
          </a:bodyPr>
          <a:lstStyle>
            <a:lvl1pPr marL="0" indent="0">
              <a:spcBef>
                <a:spcPts val="1904"/>
              </a:spcBef>
              <a:spcAft>
                <a:spcPts val="1088"/>
              </a:spcAft>
              <a:buClr>
                <a:schemeClr val="tx1">
                  <a:lumMod val="50000"/>
                  <a:lumOff val="50000"/>
                </a:schemeClr>
              </a:buClr>
              <a:buNone/>
              <a:defRPr lang="en-US" sz="3808" kern="1200" dirty="0" smtClean="0">
                <a:solidFill>
                  <a:srgbClr val="282828"/>
                </a:solidFill>
                <a:latin typeface="Segoe UI Light" pitchFamily="34" charset="0"/>
                <a:ea typeface="Segoe UI" pitchFamily="34" charset="0"/>
                <a:cs typeface="Segoe UI" pitchFamily="34" charset="0"/>
              </a:defRPr>
            </a:lvl1pPr>
            <a:lvl2pPr>
              <a:spcBef>
                <a:spcPts val="0"/>
              </a:spcBef>
              <a:spcAft>
                <a:spcPts val="680"/>
              </a:spcAft>
              <a:buClr>
                <a:schemeClr val="bg2">
                  <a:lumMod val="50000"/>
                </a:schemeClr>
              </a:buClr>
              <a:defRPr sz="3264">
                <a:solidFill>
                  <a:srgbClr val="282828"/>
                </a:solidFill>
                <a:latin typeface="Segoe UI Light" pitchFamily="34" charset="0"/>
              </a:defRPr>
            </a:lvl2pPr>
          </a:lstStyle>
          <a:p>
            <a:pPr marL="621746" lvl="0" indent="-621746" algn="l" defTabSz="1236655" rtl="0" eaLnBrk="1" latinLnBrk="0" hangingPunct="1">
              <a:spcBef>
                <a:spcPct val="20000"/>
              </a:spcBef>
              <a:buClr>
                <a:schemeClr val="tx1">
                  <a:lumMod val="75000"/>
                  <a:lumOff val="25000"/>
                </a:schemeClr>
              </a:buClr>
              <a:buFont typeface="Arial" pitchFamily="34" charset="0"/>
              <a:buChar char="•"/>
            </a:pPr>
            <a:r>
              <a:rPr lang="en-US" dirty="0" smtClean="0"/>
              <a:t>Click to edit Master text styles</a:t>
            </a:r>
          </a:p>
          <a:p>
            <a:pPr lvl="1"/>
            <a:r>
              <a:rPr lang="en-US" dirty="0" smtClean="0"/>
              <a:t>Second level</a:t>
            </a:r>
          </a:p>
          <a:p>
            <a:pPr lvl="1"/>
            <a:endParaRPr lang="en-US" dirty="0" smtClean="0"/>
          </a:p>
        </p:txBody>
      </p:sp>
      <p:sp>
        <p:nvSpPr>
          <p:cNvPr id="5" name="Footer Placeholder 4"/>
          <p:cNvSpPr>
            <a:spLocks noGrp="1"/>
          </p:cNvSpPr>
          <p:nvPr>
            <p:ph type="ftr" sz="quarter" idx="11"/>
          </p:nvPr>
        </p:nvSpPr>
        <p:spPr>
          <a:xfrm>
            <a:off x="1243648" y="6718101"/>
            <a:ext cx="9949180" cy="223825"/>
          </a:xfrm>
          <a:prstGeom prst="rect">
            <a:avLst/>
          </a:prstGeom>
        </p:spPr>
        <p:txBody>
          <a:bodyPr/>
          <a:lstStyle/>
          <a:p>
            <a:r>
              <a:rPr lang="en-US" smtClean="0">
                <a:solidFill>
                  <a:prstClr val="black"/>
                </a:solidFill>
              </a:rPr>
              <a:t>MICROSOFT PROPRIETARY</a:t>
            </a:r>
            <a:endParaRPr lang="en-US" dirty="0">
              <a:solidFill>
                <a:prstClr val="black"/>
              </a:solidFill>
            </a:endParaRPr>
          </a:p>
        </p:txBody>
      </p:sp>
      <p:sp>
        <p:nvSpPr>
          <p:cNvPr id="6" name="Slide Number Placeholder 5"/>
          <p:cNvSpPr>
            <a:spLocks noGrp="1"/>
          </p:cNvSpPr>
          <p:nvPr>
            <p:ph type="sldNum" sz="quarter" idx="12"/>
          </p:nvPr>
        </p:nvSpPr>
        <p:spPr>
          <a:xfrm>
            <a:off x="4507" y="6709563"/>
            <a:ext cx="513679" cy="254236"/>
          </a:xfrm>
          <a:prstGeom prst="rect">
            <a:avLst/>
          </a:prstGeom>
        </p:spPr>
        <p:txBody>
          <a:bodyPr/>
          <a:lstStyle>
            <a:lvl1pPr>
              <a:defRPr>
                <a:solidFill>
                  <a:srgbClr val="282828"/>
                </a:solidFill>
              </a:defRPr>
            </a:lvl1pPr>
          </a:lstStyle>
          <a:p>
            <a:fld id="{701EF8F4-3127-4F0B-9FA1-9C31610D72B1}" type="slidenum">
              <a:rPr lang="en-US" smtClean="0"/>
              <a:pPr/>
              <a:t>‹#›</a:t>
            </a:fld>
            <a:endParaRPr lang="en-US" dirty="0"/>
          </a:p>
        </p:txBody>
      </p:sp>
      <p:sp>
        <p:nvSpPr>
          <p:cNvPr id="9" name="Text Placeholder 8"/>
          <p:cNvSpPr>
            <a:spLocks noGrp="1"/>
          </p:cNvSpPr>
          <p:nvPr>
            <p:ph type="body" sz="quarter" idx="13" hasCustomPrompt="1"/>
          </p:nvPr>
        </p:nvSpPr>
        <p:spPr>
          <a:xfrm>
            <a:off x="310912" y="284963"/>
            <a:ext cx="11814651" cy="786883"/>
          </a:xfrm>
        </p:spPr>
        <p:txBody>
          <a:bodyPr>
            <a:noAutofit/>
          </a:bodyPr>
          <a:lstStyle>
            <a:lvl1pPr marL="0" indent="0" algn="l" defTabSz="1236655" rtl="0" eaLnBrk="1" latinLnBrk="0" hangingPunct="1">
              <a:spcBef>
                <a:spcPct val="0"/>
              </a:spcBef>
              <a:buNone/>
              <a:defRPr lang="en-US" sz="4896" kern="1200" cap="none" baseline="0" dirty="0">
                <a:solidFill>
                  <a:srgbClr val="969696"/>
                </a:solidFill>
                <a:latin typeface="Segoe UI Light" pitchFamily="34" charset="0"/>
                <a:ea typeface="Segoe UI" pitchFamily="34" charset="0"/>
                <a:cs typeface="Segoe UI" pitchFamily="34"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24774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32683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112738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67808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38433437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72880703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46864414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6661315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865717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7142910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94411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6125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0692984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29680890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40276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73706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3886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31972121"/>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29541200"/>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microsoft.com/sdl" TargetMode="Externa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hyperlink" Target="http://microsoft.com/sdl" TargetMode="Externa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hyperlink" Target="http://azure.microsoft.com/en-us/support/trust-center/"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hyperlink" Target="http://www.microsoft.com/click/services/Redirect2.ashx?CR_CC=200623246" TargetMode="External"/><Relationship Id="rId2" Type="http://schemas.openxmlformats.org/officeDocument/2006/relationships/hyperlink" Target="http://www.microsoft.com/click/services/Redirect2.ashx?CR_CC=200623237" TargetMode="External"/><Relationship Id="rId1" Type="http://schemas.openxmlformats.org/officeDocument/2006/relationships/slideLayout" Target="../slideLayouts/slideLayout38.xml"/><Relationship Id="rId4" Type="http://schemas.openxmlformats.org/officeDocument/2006/relationships/hyperlink" Target="http://www.microsoft.com/click/services/Redirect2.ashx?CR_CC=200623236"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40273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5529445"/>
            <a:ext cx="11429999" cy="1181862"/>
          </a:xfrm>
        </p:spPr>
        <p:txBody>
          <a:bodyPr/>
          <a:lstStyle/>
          <a:p>
            <a:pPr marL="0" indent="0" algn="ctr">
              <a:buNone/>
            </a:pPr>
            <a:r>
              <a:rPr lang="de-DE" sz="3600" dirty="0"/>
              <a:t>IT </a:t>
            </a:r>
            <a:r>
              <a:rPr lang="de-DE" sz="3600" dirty="0" err="1" smtClean="0"/>
              <a:t>and</a:t>
            </a:r>
            <a:r>
              <a:rPr lang="de-DE" sz="3600" dirty="0" smtClean="0"/>
              <a:t> </a:t>
            </a:r>
            <a:r>
              <a:rPr lang="de-DE" sz="3600" dirty="0"/>
              <a:t>OT </a:t>
            </a:r>
            <a:r>
              <a:rPr lang="de-DE" sz="3600" dirty="0" err="1"/>
              <a:t>engineers</a:t>
            </a:r>
            <a:r>
              <a:rPr lang="de-DE" sz="3600" dirty="0"/>
              <a:t> </a:t>
            </a:r>
            <a:r>
              <a:rPr lang="de-DE" sz="3600" dirty="0" err="1"/>
              <a:t>need</a:t>
            </a:r>
            <a:r>
              <a:rPr lang="de-DE" sz="3600" dirty="0"/>
              <a:t> </a:t>
            </a:r>
            <a:r>
              <a:rPr lang="de-DE" sz="3600" dirty="0" err="1"/>
              <a:t>to</a:t>
            </a:r>
            <a:r>
              <a:rPr lang="de-DE" sz="3600" dirty="0"/>
              <a:t> </a:t>
            </a:r>
            <a:r>
              <a:rPr lang="de-DE" sz="3600" dirty="0" err="1"/>
              <a:t>collaborate</a:t>
            </a:r>
            <a:r>
              <a:rPr lang="de-DE" sz="3600" dirty="0"/>
              <a:t> in </a:t>
            </a:r>
            <a:r>
              <a:rPr lang="de-DE" sz="3600" dirty="0" err="1" smtClean="0"/>
              <a:t>making</a:t>
            </a:r>
            <a:r>
              <a:rPr lang="de-DE" sz="3600" dirty="0" smtClean="0"/>
              <a:t> </a:t>
            </a:r>
            <a:r>
              <a:rPr lang="en-US" sz="3600" dirty="0" smtClean="0"/>
              <a:t>“</a:t>
            </a:r>
            <a:r>
              <a:rPr lang="en-US" sz="3600" dirty="0" err="1" smtClean="0"/>
              <a:t>cyberphysical</a:t>
            </a:r>
            <a:r>
              <a:rPr lang="en-US" sz="3600" dirty="0"/>
              <a:t>” systems safe and secure. </a:t>
            </a:r>
          </a:p>
        </p:txBody>
      </p:sp>
      <p:sp>
        <p:nvSpPr>
          <p:cNvPr id="3" name="Title 2"/>
          <p:cNvSpPr>
            <a:spLocks noGrp="1"/>
          </p:cNvSpPr>
          <p:nvPr>
            <p:ph type="title"/>
          </p:nvPr>
        </p:nvSpPr>
        <p:spPr/>
        <p:txBody>
          <a:bodyPr/>
          <a:lstStyle/>
          <a:p>
            <a:r>
              <a:rPr lang="de-DE" dirty="0" err="1"/>
              <a:t>What</a:t>
            </a:r>
            <a:r>
              <a:rPr lang="de-DE"/>
              <a:t> Do We Already </a:t>
            </a:r>
            <a:r>
              <a:rPr lang="de-DE" smtClean="0"/>
              <a:t>Know?</a:t>
            </a:r>
            <a:endParaRPr lang="en-US" dirty="0"/>
          </a:p>
        </p:txBody>
      </p:sp>
      <p:sp>
        <p:nvSpPr>
          <p:cNvPr id="4" name="Rectangle 8"/>
          <p:cNvSpPr/>
          <p:nvPr/>
        </p:nvSpPr>
        <p:spPr>
          <a:xfrm>
            <a:off x="6446837" y="1786097"/>
            <a:ext cx="5410200" cy="3170099"/>
          </a:xfrm>
          <a:prstGeom prst="rect">
            <a:avLst/>
          </a:prstGeom>
        </p:spPr>
        <p:txBody>
          <a:bodyPr wrap="square">
            <a:spAutoFit/>
          </a:bodyPr>
          <a:lstStyle/>
          <a:p>
            <a:r>
              <a:rPr lang="en-US" sz="2800" dirty="0">
                <a:solidFill>
                  <a:prstClr val="black"/>
                </a:solidFill>
              </a:rPr>
              <a:t>OT </a:t>
            </a:r>
            <a:r>
              <a:rPr lang="en-US" sz="2800" dirty="0" smtClean="0">
                <a:solidFill>
                  <a:prstClr val="black"/>
                </a:solidFill>
              </a:rPr>
              <a:t>engineers knows </a:t>
            </a:r>
            <a:r>
              <a:rPr lang="en-US" sz="2800" dirty="0">
                <a:solidFill>
                  <a:prstClr val="black"/>
                </a:solidFill>
              </a:rPr>
              <a:t>how to make physical things </a:t>
            </a:r>
            <a:r>
              <a:rPr lang="en-US" sz="2800" dirty="0" smtClean="0">
                <a:solidFill>
                  <a:prstClr val="black"/>
                </a:solidFill>
              </a:rPr>
              <a:t>safe and secure</a:t>
            </a:r>
            <a:endParaRPr lang="en-US" sz="2800" dirty="0">
              <a:solidFill>
                <a:prstClr val="black"/>
              </a:solidFill>
            </a:endParaRPr>
          </a:p>
          <a:p>
            <a:pPr marL="809271" lvl="1" indent="-342900">
              <a:buFont typeface="Arial" panose="020B0604020202020204" pitchFamily="34" charset="0"/>
              <a:buChar char="•"/>
            </a:pPr>
            <a:r>
              <a:rPr lang="en-US" sz="2400" dirty="0">
                <a:solidFill>
                  <a:prstClr val="black"/>
                </a:solidFill>
              </a:rPr>
              <a:t>Standards, Procedures, Training, Continuous Improvement</a:t>
            </a:r>
          </a:p>
          <a:p>
            <a:pPr marL="809271" lvl="1" indent="-342900">
              <a:buFont typeface="Arial" panose="020B0604020202020204" pitchFamily="34" charset="0"/>
              <a:buChar char="•"/>
            </a:pPr>
            <a:r>
              <a:rPr lang="de-DE" sz="2400" dirty="0" err="1" smtClean="0">
                <a:solidFill>
                  <a:prstClr val="black"/>
                </a:solidFill>
              </a:rPr>
              <a:t>Physical</a:t>
            </a:r>
            <a:r>
              <a:rPr lang="de-DE" sz="2400" dirty="0" smtClean="0">
                <a:solidFill>
                  <a:prstClr val="black"/>
                </a:solidFill>
              </a:rPr>
              <a:t> </a:t>
            </a:r>
            <a:r>
              <a:rPr lang="de-DE" sz="2400" dirty="0" err="1" smtClean="0">
                <a:solidFill>
                  <a:prstClr val="black"/>
                </a:solidFill>
              </a:rPr>
              <a:t>access</a:t>
            </a:r>
            <a:r>
              <a:rPr lang="de-DE" sz="2400" dirty="0" smtClean="0">
                <a:solidFill>
                  <a:prstClr val="black"/>
                </a:solidFill>
              </a:rPr>
              <a:t> </a:t>
            </a:r>
            <a:r>
              <a:rPr lang="de-DE" sz="2400" dirty="0" err="1" smtClean="0">
                <a:solidFill>
                  <a:prstClr val="black"/>
                </a:solidFill>
              </a:rPr>
              <a:t>management</a:t>
            </a:r>
            <a:endParaRPr lang="de-DE" sz="2400" dirty="0" smtClean="0">
              <a:solidFill>
                <a:prstClr val="black"/>
              </a:solidFill>
            </a:endParaRPr>
          </a:p>
          <a:p>
            <a:pPr marL="809271" lvl="1" indent="-342900">
              <a:buFont typeface="Arial" panose="020B0604020202020204" pitchFamily="34" charset="0"/>
              <a:buChar char="•"/>
            </a:pPr>
            <a:r>
              <a:rPr lang="de-DE" sz="2400" dirty="0" err="1" smtClean="0">
                <a:solidFill>
                  <a:prstClr val="black"/>
                </a:solidFill>
              </a:rPr>
              <a:t>Hazard</a:t>
            </a:r>
            <a:r>
              <a:rPr lang="de-DE" sz="2400" dirty="0" smtClean="0">
                <a:solidFill>
                  <a:prstClr val="black"/>
                </a:solidFill>
              </a:rPr>
              <a:t> </a:t>
            </a:r>
            <a:r>
              <a:rPr lang="de-DE" sz="2400" dirty="0" err="1">
                <a:solidFill>
                  <a:prstClr val="black"/>
                </a:solidFill>
              </a:rPr>
              <a:t>and</a:t>
            </a:r>
            <a:r>
              <a:rPr lang="de-DE" sz="2400" dirty="0">
                <a:solidFill>
                  <a:prstClr val="black"/>
                </a:solidFill>
              </a:rPr>
              <a:t> </a:t>
            </a:r>
            <a:r>
              <a:rPr lang="de-DE" sz="2400" dirty="0" err="1">
                <a:solidFill>
                  <a:prstClr val="black"/>
                </a:solidFill>
              </a:rPr>
              <a:t>Risk</a:t>
            </a:r>
            <a:r>
              <a:rPr lang="de-DE" sz="2400" dirty="0">
                <a:solidFill>
                  <a:prstClr val="black"/>
                </a:solidFill>
              </a:rPr>
              <a:t> Analysis</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Maintenance</a:t>
            </a:r>
            <a:endParaRPr lang="en-US" sz="2400" dirty="0">
              <a:solidFill>
                <a:prstClr val="black"/>
              </a:solidFill>
            </a:endParaRPr>
          </a:p>
          <a:p>
            <a:pPr marL="809271" lvl="1" indent="-342900">
              <a:buFont typeface="Arial" panose="020B0604020202020204" pitchFamily="34" charset="0"/>
              <a:buChar char="•"/>
            </a:pPr>
            <a:r>
              <a:rPr lang="en-US" sz="2400" dirty="0" smtClean="0">
                <a:solidFill>
                  <a:prstClr val="black"/>
                </a:solidFill>
              </a:rPr>
              <a:t>Fail Safe and Safety </a:t>
            </a:r>
            <a:r>
              <a:rPr lang="en-US" sz="2400" dirty="0">
                <a:solidFill>
                  <a:prstClr val="black"/>
                </a:solidFill>
              </a:rPr>
              <a:t>Equipment</a:t>
            </a:r>
          </a:p>
        </p:txBody>
      </p:sp>
      <p:sp>
        <p:nvSpPr>
          <p:cNvPr id="5" name="Rectangle 9"/>
          <p:cNvSpPr/>
          <p:nvPr/>
        </p:nvSpPr>
        <p:spPr>
          <a:xfrm>
            <a:off x="427037" y="1820862"/>
            <a:ext cx="5257800" cy="3170099"/>
          </a:xfrm>
          <a:prstGeom prst="rect">
            <a:avLst/>
          </a:prstGeom>
        </p:spPr>
        <p:txBody>
          <a:bodyPr wrap="square">
            <a:spAutoFit/>
          </a:bodyPr>
          <a:lstStyle/>
          <a:p>
            <a:r>
              <a:rPr lang="de-DE" sz="2800" dirty="0">
                <a:solidFill>
                  <a:prstClr val="black"/>
                </a:solidFill>
              </a:rPr>
              <a:t>IT </a:t>
            </a:r>
            <a:r>
              <a:rPr lang="de-DE" sz="2800" dirty="0" err="1" smtClean="0">
                <a:solidFill>
                  <a:prstClr val="black"/>
                </a:solidFill>
              </a:rPr>
              <a:t>engineers</a:t>
            </a:r>
            <a:r>
              <a:rPr lang="de-DE" sz="2800" dirty="0" smtClean="0">
                <a:solidFill>
                  <a:prstClr val="black"/>
                </a:solidFill>
              </a:rPr>
              <a:t> </a:t>
            </a:r>
            <a:r>
              <a:rPr lang="de-DE" sz="2800" dirty="0" err="1" smtClean="0">
                <a:solidFill>
                  <a:prstClr val="black"/>
                </a:solidFill>
              </a:rPr>
              <a:t>know</a:t>
            </a:r>
            <a:r>
              <a:rPr lang="de-DE" sz="2800" dirty="0" smtClean="0">
                <a:solidFill>
                  <a:prstClr val="black"/>
                </a:solidFill>
              </a:rPr>
              <a:t> </a:t>
            </a:r>
            <a:r>
              <a:rPr lang="de-DE" sz="2800" dirty="0" err="1">
                <a:solidFill>
                  <a:prstClr val="black"/>
                </a:solidFill>
              </a:rPr>
              <a:t>how</a:t>
            </a:r>
            <a:r>
              <a:rPr lang="de-DE" sz="2800" dirty="0">
                <a:solidFill>
                  <a:prstClr val="black"/>
                </a:solidFill>
              </a:rPr>
              <a:t> </a:t>
            </a:r>
            <a:r>
              <a:rPr lang="de-DE" sz="2800" dirty="0" err="1">
                <a:solidFill>
                  <a:prstClr val="black"/>
                </a:solidFill>
              </a:rPr>
              <a:t>to</a:t>
            </a:r>
            <a:r>
              <a:rPr lang="de-DE" sz="2800" dirty="0">
                <a:solidFill>
                  <a:prstClr val="black"/>
                </a:solidFill>
              </a:rPr>
              <a:t> </a:t>
            </a:r>
            <a:r>
              <a:rPr lang="de-DE" sz="2800" dirty="0" err="1">
                <a:solidFill>
                  <a:prstClr val="black"/>
                </a:solidFill>
              </a:rPr>
              <a:t>make</a:t>
            </a:r>
            <a:r>
              <a:rPr lang="de-DE" sz="2800" dirty="0">
                <a:solidFill>
                  <a:prstClr val="black"/>
                </a:solidFill>
              </a:rPr>
              <a:t> digital </a:t>
            </a:r>
            <a:r>
              <a:rPr lang="de-DE" sz="2800" dirty="0" err="1">
                <a:solidFill>
                  <a:prstClr val="black"/>
                </a:solidFill>
              </a:rPr>
              <a:t>things</a:t>
            </a:r>
            <a:r>
              <a:rPr lang="de-DE" sz="2800" dirty="0">
                <a:solidFill>
                  <a:prstClr val="black"/>
                </a:solidFill>
              </a:rPr>
              <a:t> </a:t>
            </a:r>
            <a:r>
              <a:rPr lang="de-DE" sz="2800" dirty="0" err="1">
                <a:solidFill>
                  <a:prstClr val="black"/>
                </a:solidFill>
              </a:rPr>
              <a:t>secure</a:t>
            </a:r>
            <a:r>
              <a:rPr lang="de-DE" sz="2800" dirty="0">
                <a:solidFill>
                  <a:prstClr val="black"/>
                </a:solidFill>
              </a:rPr>
              <a:t>.</a:t>
            </a:r>
          </a:p>
          <a:p>
            <a:pPr marL="809271" lvl="1" indent="-342900">
              <a:buFont typeface="Arial" panose="020B0604020202020204" pitchFamily="34" charset="0"/>
              <a:buChar char="•"/>
            </a:pPr>
            <a:r>
              <a:rPr lang="de-DE" sz="2400" dirty="0">
                <a:solidFill>
                  <a:prstClr val="black"/>
                </a:solidFill>
              </a:rPr>
              <a:t>Secure Development </a:t>
            </a:r>
            <a:r>
              <a:rPr lang="de-DE" sz="2400" dirty="0" err="1">
                <a:solidFill>
                  <a:prstClr val="black"/>
                </a:solidFill>
              </a:rPr>
              <a:t>Lifecycle</a:t>
            </a:r>
            <a:endParaRPr lang="de-DE" sz="2400" dirty="0">
              <a:solidFill>
                <a:prstClr val="black"/>
              </a:solidFill>
            </a:endParaRPr>
          </a:p>
          <a:p>
            <a:pPr marL="809271" lvl="1" indent="-342900">
              <a:buFont typeface="Arial" panose="020B0604020202020204" pitchFamily="34" charset="0"/>
              <a:buChar char="•"/>
            </a:pPr>
            <a:r>
              <a:rPr lang="en-US" sz="2400" dirty="0" smtClean="0">
                <a:solidFill>
                  <a:prstClr val="black"/>
                </a:solidFill>
              </a:rPr>
              <a:t>Secure Network Technologies</a:t>
            </a:r>
          </a:p>
          <a:p>
            <a:pPr marL="809271" lvl="1" indent="-342900">
              <a:buFont typeface="Arial" panose="020B0604020202020204" pitchFamily="34" charset="0"/>
              <a:buChar char="•"/>
            </a:pPr>
            <a:r>
              <a:rPr lang="en-US" sz="2400" dirty="0" smtClean="0">
                <a:solidFill>
                  <a:prstClr val="black"/>
                </a:solidFill>
              </a:rPr>
              <a:t>Threat </a:t>
            </a:r>
            <a:r>
              <a:rPr lang="en-US" sz="2400" dirty="0">
                <a:solidFill>
                  <a:prstClr val="black"/>
                </a:solidFill>
              </a:rPr>
              <a:t>&amp; Vulnerability Mitigation</a:t>
            </a:r>
          </a:p>
          <a:p>
            <a:pPr marL="809271" lvl="1" indent="-342900">
              <a:buFont typeface="Arial" panose="020B0604020202020204" pitchFamily="34" charset="0"/>
              <a:buChar char="•"/>
            </a:pPr>
            <a:r>
              <a:rPr lang="de-DE" sz="2400" dirty="0">
                <a:solidFill>
                  <a:prstClr val="black"/>
                </a:solidFill>
              </a:rPr>
              <a:t>Monitoring </a:t>
            </a:r>
            <a:r>
              <a:rPr lang="de-DE" sz="2400" dirty="0" err="1">
                <a:solidFill>
                  <a:prstClr val="black"/>
                </a:solidFill>
              </a:rPr>
              <a:t>and</a:t>
            </a:r>
            <a:r>
              <a:rPr lang="de-DE" sz="2400" dirty="0">
                <a:solidFill>
                  <a:prstClr val="black"/>
                </a:solidFill>
              </a:rPr>
              <a:t> </a:t>
            </a:r>
            <a:r>
              <a:rPr lang="de-DE" sz="2400" dirty="0" err="1">
                <a:solidFill>
                  <a:prstClr val="black"/>
                </a:solidFill>
              </a:rPr>
              <a:t>Alerting</a:t>
            </a:r>
            <a:endParaRPr lang="en-US" sz="2400" dirty="0">
              <a:solidFill>
                <a:prstClr val="black"/>
              </a:solidFill>
            </a:endParaRPr>
          </a:p>
          <a:p>
            <a:pPr marL="809271" lvl="1" indent="-342900">
              <a:buFont typeface="Arial" panose="020B0604020202020204" pitchFamily="34" charset="0"/>
              <a:buChar char="•"/>
            </a:pPr>
            <a:r>
              <a:rPr lang="en-US" sz="2400" dirty="0">
                <a:solidFill>
                  <a:prstClr val="black"/>
                </a:solidFill>
              </a:rPr>
              <a:t>Software/Firmware Auto-Updates</a:t>
            </a:r>
          </a:p>
          <a:p>
            <a:pPr marL="809271" lvl="1" indent="-342900">
              <a:buFont typeface="Arial" panose="020B0604020202020204" pitchFamily="34" charset="0"/>
              <a:buChar char="•"/>
            </a:pPr>
            <a:r>
              <a:rPr lang="en-US" sz="2400" dirty="0">
                <a:solidFill>
                  <a:prstClr val="black"/>
                </a:solidFill>
              </a:rPr>
              <a:t>Privacy Models</a:t>
            </a:r>
          </a:p>
        </p:txBody>
      </p:sp>
    </p:spTree>
    <p:extLst>
      <p:ext uri="{BB962C8B-B14F-4D97-AF65-F5344CB8AC3E}">
        <p14:creationId xmlns:p14="http://schemas.microsoft.com/office/powerpoint/2010/main" val="18930874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368274" y="1159733"/>
            <a:ext cx="7061986" cy="1485590"/>
            <a:chOff x="1764410" y="4605597"/>
            <a:chExt cx="5486400" cy="1456593"/>
          </a:xfrm>
          <a:solidFill>
            <a:srgbClr val="0077C0"/>
          </a:solidFill>
        </p:grpSpPr>
        <p:sp>
          <p:nvSpPr>
            <p:cNvPr id="8" name="Rectangle 7"/>
            <p:cNvSpPr/>
            <p:nvPr/>
          </p:nvSpPr>
          <p:spPr>
            <a:xfrm>
              <a:off x="1764410" y="4605597"/>
              <a:ext cx="5486400" cy="331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Security Development </a:t>
              </a:r>
              <a:r>
                <a:rPr lang="en-US" sz="2000" spc="-20" dirty="0" smtClean="0">
                  <a:solidFill>
                    <a:srgbClr val="FFFFFF"/>
                  </a:solidFill>
                  <a:cs typeface="Segoe UI Light" panose="020B0502040204020203" pitchFamily="34" charset="0"/>
                </a:rPr>
                <a:t>Lifecycle &amp; Operational Security Assurance</a:t>
              </a:r>
              <a:endParaRPr lang="en-US" sz="2000" spc="-20" dirty="0">
                <a:solidFill>
                  <a:srgbClr val="FFFFFF"/>
                </a:solidFill>
                <a:cs typeface="Segoe UI Light" panose="020B0502040204020203" pitchFamily="34" charset="0"/>
              </a:endParaRPr>
            </a:p>
          </p:txBody>
        </p:sp>
        <p:sp>
          <p:nvSpPr>
            <p:cNvPr id="9" name="Rectangle 8"/>
            <p:cNvSpPr/>
            <p:nvPr/>
          </p:nvSpPr>
          <p:spPr>
            <a:xfrm>
              <a:off x="1764410" y="4981420"/>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smtClean="0">
                  <a:solidFill>
                    <a:srgbClr val="FFFFFF"/>
                  </a:solidFill>
                  <a:cs typeface="Segoe UI Light" panose="020B0502040204020203" pitchFamily="34" charset="0"/>
                </a:rPr>
                <a:t>Network and Identity Isolation</a:t>
              </a:r>
              <a:endParaRPr lang="en-US" sz="2000" spc="-20" dirty="0">
                <a:solidFill>
                  <a:srgbClr val="FFFFFF"/>
                </a:solidFill>
                <a:cs typeface="Segoe UI Light" panose="020B0502040204020203" pitchFamily="34" charset="0"/>
              </a:endParaRPr>
            </a:p>
          </p:txBody>
        </p:sp>
        <p:sp>
          <p:nvSpPr>
            <p:cNvPr id="10" name="Rectangle 9"/>
            <p:cNvSpPr/>
            <p:nvPr/>
          </p:nvSpPr>
          <p:spPr>
            <a:xfrm>
              <a:off x="1764410" y="5733006"/>
              <a:ext cx="5486400" cy="3291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Vulnerability </a:t>
              </a:r>
              <a:r>
                <a:rPr lang="en-US" sz="2000" spc="-20" dirty="0" smtClean="0">
                  <a:solidFill>
                    <a:srgbClr val="FFFFFF"/>
                  </a:solidFill>
                  <a:cs typeface="Segoe UI Light" panose="020B0502040204020203" pitchFamily="34" charset="0"/>
                </a:rPr>
                <a:t>/ Update Management</a:t>
              </a:r>
              <a:endParaRPr lang="en-US" sz="2000" spc="-20" dirty="0">
                <a:solidFill>
                  <a:srgbClr val="FFFFFF"/>
                </a:solidFill>
                <a:cs typeface="Segoe UI Light" panose="020B0502040204020203" pitchFamily="34" charset="0"/>
              </a:endParaRPr>
            </a:p>
          </p:txBody>
        </p:sp>
        <p:sp>
          <p:nvSpPr>
            <p:cNvPr id="19" name="Rectangle 18"/>
            <p:cNvSpPr/>
            <p:nvPr/>
          </p:nvSpPr>
          <p:spPr>
            <a:xfrm>
              <a:off x="1764410" y="5357212"/>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Least Privilege </a:t>
              </a:r>
              <a:r>
                <a:rPr lang="en-US" sz="2000" spc="-20" dirty="0" smtClean="0">
                  <a:solidFill>
                    <a:srgbClr val="FFFFFF"/>
                  </a:solidFill>
                  <a:cs typeface="Segoe UI Light" panose="020B0502040204020203" pitchFamily="34" charset="0"/>
                </a:rPr>
                <a:t>/ Just-in-Time (JIT) </a:t>
              </a:r>
              <a:r>
                <a:rPr lang="en-US" sz="2000" spc="-20" dirty="0">
                  <a:solidFill>
                    <a:srgbClr val="FFFFFF"/>
                  </a:solidFill>
                  <a:cs typeface="Segoe UI Light" panose="020B0502040204020203" pitchFamily="34" charset="0"/>
                </a:rPr>
                <a:t>Access</a:t>
              </a:r>
            </a:p>
          </p:txBody>
        </p:sp>
      </p:grpSp>
      <p:sp>
        <p:nvSpPr>
          <p:cNvPr id="23" name="Title 1"/>
          <p:cNvSpPr txBox="1">
            <a:spLocks/>
          </p:cNvSpPr>
          <p:nvPr/>
        </p:nvSpPr>
        <p:spPr>
          <a:xfrm>
            <a:off x="466596" y="247814"/>
            <a:ext cx="11887519" cy="914364"/>
          </a:xfrm>
          <a:prstGeom prst="rect">
            <a:avLst/>
          </a:prstGeom>
        </p:spPr>
        <p:txBody>
          <a:bodyPr vert="horz" lIns="93269" tIns="46634" rIns="93269" bIns="46634" rtlCol="0" anchor="ctr">
            <a:normAutofit/>
          </a:bodyPr>
          <a:lstStyle>
            <a:lvl1pPr algn="l" defTabSz="914400" rtl="0" eaLnBrk="1" latinLnBrk="0" hangingPunct="1">
              <a:lnSpc>
                <a:spcPct val="90000"/>
              </a:lnSpc>
              <a:spcBef>
                <a:spcPct val="0"/>
              </a:spcBef>
              <a:buNone/>
              <a:defRPr sz="4400" kern="1200">
                <a:gradFill>
                  <a:gsLst>
                    <a:gs pos="1250">
                      <a:schemeClr val="tx2"/>
                    </a:gs>
                    <a:gs pos="100000">
                      <a:schemeClr val="tx2"/>
                    </a:gs>
                  </a:gsLst>
                  <a:lin ang="5400000" scaled="0"/>
                </a:gradFill>
                <a:latin typeface="+mj-lt"/>
                <a:ea typeface="+mj-ea"/>
                <a:cs typeface="+mj-cs"/>
              </a:defRPr>
            </a:lvl1pPr>
          </a:lstStyle>
          <a:p>
            <a:endParaRPr lang="en-US" sz="4900" dirty="0">
              <a:solidFill>
                <a:srgbClr val="0071BC"/>
              </a:solidFill>
              <a:cs typeface="Segoe UI Light" panose="020B0502040204020203" pitchFamily="34" charset="0"/>
            </a:endParaRPr>
          </a:p>
        </p:txBody>
      </p:sp>
      <p:pic>
        <p:nvPicPr>
          <p:cNvPr id="28" name="Picture 27"/>
          <p:cNvPicPr>
            <a:picLocks noChangeAspect="1"/>
          </p:cNvPicPr>
          <p:nvPr/>
        </p:nvPicPr>
        <p:blipFill>
          <a:blip r:embed="rId3">
            <a:clrChange>
              <a:clrFrom>
                <a:srgbClr val="F2F2F2"/>
              </a:clrFrom>
              <a:clrTo>
                <a:srgbClr val="F2F2F2">
                  <a:alpha val="0"/>
                </a:srgbClr>
              </a:clrTo>
            </a:clrChange>
          </a:blip>
          <a:stretch>
            <a:fillRect/>
          </a:stretch>
        </p:blipFill>
        <p:spPr>
          <a:xfrm>
            <a:off x="568308" y="2905784"/>
            <a:ext cx="1780291" cy="1567115"/>
          </a:xfrm>
          <a:prstGeom prst="rect">
            <a:avLst/>
          </a:prstGeom>
        </p:spPr>
      </p:pic>
      <p:grpSp>
        <p:nvGrpSpPr>
          <p:cNvPr id="31" name="Group 30"/>
          <p:cNvGrpSpPr/>
          <p:nvPr/>
        </p:nvGrpSpPr>
        <p:grpSpPr>
          <a:xfrm>
            <a:off x="641367" y="4697364"/>
            <a:ext cx="1544237" cy="1456245"/>
            <a:chOff x="533623" y="5050889"/>
            <a:chExt cx="1513881" cy="1427821"/>
          </a:xfrm>
        </p:grpSpPr>
        <p:pic>
          <p:nvPicPr>
            <p:cNvPr id="25" name="Picture 24"/>
            <p:cNvPicPr>
              <a:picLocks noChangeAspect="1"/>
            </p:cNvPicPr>
            <p:nvPr/>
          </p:nvPicPr>
          <p:blipFill>
            <a:blip r:embed="rId4"/>
            <a:stretch>
              <a:fillRect/>
            </a:stretch>
          </p:blipFill>
          <p:spPr>
            <a:xfrm>
              <a:off x="533623" y="5050889"/>
              <a:ext cx="1513881" cy="1427821"/>
            </a:xfrm>
            <a:prstGeom prst="rect">
              <a:avLst/>
            </a:prstGeom>
          </p:spPr>
        </p:pic>
        <p:pic>
          <p:nvPicPr>
            <p:cNvPr id="30" name="Picture 29"/>
            <p:cNvPicPr>
              <a:picLocks noChangeAspect="1"/>
            </p:cNvPicPr>
            <p:nvPr/>
          </p:nvPicPr>
          <p:blipFill>
            <a:blip r:embed="rId5">
              <a:clrChange>
                <a:clrFrom>
                  <a:srgbClr val="F2F2F2"/>
                </a:clrFrom>
                <a:clrTo>
                  <a:srgbClr val="F2F2F2">
                    <a:alpha val="0"/>
                  </a:srgbClr>
                </a:clrTo>
              </a:clrChange>
            </a:blip>
            <a:stretch>
              <a:fillRect/>
            </a:stretch>
          </p:blipFill>
          <p:spPr>
            <a:xfrm>
              <a:off x="925778" y="5223551"/>
              <a:ext cx="729571" cy="627431"/>
            </a:xfrm>
            <a:prstGeom prst="rect">
              <a:avLst/>
            </a:prstGeom>
          </p:spPr>
        </p:pic>
      </p:grpSp>
      <p:sp>
        <p:nvSpPr>
          <p:cNvPr id="32" name="Rectangle 31"/>
          <p:cNvSpPr/>
          <p:nvPr/>
        </p:nvSpPr>
        <p:spPr>
          <a:xfrm>
            <a:off x="2348599" y="4970497"/>
            <a:ext cx="1653184" cy="602010"/>
          </a:xfrm>
          <a:prstGeom prst="rect">
            <a:avLst/>
          </a:prstGeom>
        </p:spPr>
        <p:txBody>
          <a:bodyPr wrap="none" lIns="93269" tIns="46634" rIns="93269" bIns="46634">
            <a:spAutoFit/>
          </a:bodyPr>
          <a:lstStyle/>
          <a:p>
            <a:pPr defTabSz="932623"/>
            <a:r>
              <a:rPr lang="en-US" sz="3300" spc="-95" dirty="0">
                <a:solidFill>
                  <a:srgbClr val="0072C6"/>
                </a:solidFill>
                <a:cs typeface="Segoe UI Light" panose="020B0502040204020203" pitchFamily="34" charset="0"/>
              </a:rPr>
              <a:t>Respond</a:t>
            </a:r>
            <a:endParaRPr lang="en-US" sz="3300" dirty="0">
              <a:solidFill>
                <a:srgbClr val="505050"/>
              </a:solidFill>
              <a:cs typeface="Segoe UI Light" panose="020B0502040204020203" pitchFamily="34" charset="0"/>
            </a:endParaRPr>
          </a:p>
        </p:txBody>
      </p:sp>
      <p:sp>
        <p:nvSpPr>
          <p:cNvPr id="33" name="Rectangle 32"/>
          <p:cNvSpPr/>
          <p:nvPr/>
        </p:nvSpPr>
        <p:spPr>
          <a:xfrm>
            <a:off x="2348598" y="1628891"/>
            <a:ext cx="1342456" cy="596416"/>
          </a:xfrm>
          <a:prstGeom prst="rect">
            <a:avLst/>
          </a:prstGeom>
        </p:spPr>
        <p:txBody>
          <a:bodyPr wrap="none" lIns="93269" tIns="46634" rIns="93269" bIns="46634">
            <a:spAutoFit/>
          </a:bodyPr>
          <a:lstStyle/>
          <a:p>
            <a:pPr defTabSz="932623"/>
            <a:r>
              <a:rPr lang="en-US" sz="3300" spc="-95" dirty="0">
                <a:solidFill>
                  <a:srgbClr val="0072C6"/>
                </a:solidFill>
                <a:cs typeface="Segoe UI Light" panose="020B0502040204020203" pitchFamily="34" charset="0"/>
              </a:rPr>
              <a:t>Protect</a:t>
            </a:r>
            <a:endParaRPr lang="en-US" sz="3300" dirty="0">
              <a:solidFill>
                <a:srgbClr val="505050"/>
              </a:solidFill>
              <a:cs typeface="Segoe UI Light" panose="020B0502040204020203" pitchFamily="34" charset="0"/>
            </a:endParaRPr>
          </a:p>
        </p:txBody>
      </p:sp>
      <p:grpSp>
        <p:nvGrpSpPr>
          <p:cNvPr id="34" name="Group 33"/>
          <p:cNvGrpSpPr/>
          <p:nvPr/>
        </p:nvGrpSpPr>
        <p:grpSpPr>
          <a:xfrm>
            <a:off x="4348842" y="2929161"/>
            <a:ext cx="7081418" cy="1485590"/>
            <a:chOff x="1764410" y="4605596"/>
            <a:chExt cx="5486400" cy="1456593"/>
          </a:xfrm>
          <a:solidFill>
            <a:srgbClr val="C00000"/>
          </a:solidFill>
        </p:grpSpPr>
        <p:sp>
          <p:nvSpPr>
            <p:cNvPr id="35" name="Rectangle 34"/>
            <p:cNvSpPr/>
            <p:nvPr/>
          </p:nvSpPr>
          <p:spPr>
            <a:xfrm>
              <a:off x="1764410" y="4605596"/>
              <a:ext cx="5486400" cy="3314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Auditing and Certification</a:t>
              </a:r>
            </a:p>
          </p:txBody>
        </p:sp>
        <p:sp>
          <p:nvSpPr>
            <p:cNvPr id="36" name="Rectangle 35"/>
            <p:cNvSpPr/>
            <p:nvPr/>
          </p:nvSpPr>
          <p:spPr>
            <a:xfrm>
              <a:off x="1764410" y="4981420"/>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Live Site Penetration Testing</a:t>
              </a:r>
            </a:p>
          </p:txBody>
        </p:sp>
        <p:sp>
          <p:nvSpPr>
            <p:cNvPr id="37" name="Rectangle 36"/>
            <p:cNvSpPr/>
            <p:nvPr/>
          </p:nvSpPr>
          <p:spPr>
            <a:xfrm>
              <a:off x="1764410" y="5733005"/>
              <a:ext cx="5486400" cy="3291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Fraud </a:t>
              </a:r>
              <a:r>
                <a:rPr lang="en-US" sz="2000" spc="-20" dirty="0" smtClean="0">
                  <a:solidFill>
                    <a:srgbClr val="FFFFFF"/>
                  </a:solidFill>
                  <a:cs typeface="Segoe UI Light" panose="020B0502040204020203" pitchFamily="34" charset="0"/>
                </a:rPr>
                <a:t>and Abuse Detection</a:t>
              </a:r>
              <a:endParaRPr lang="en-US" sz="2000" spc="-20" dirty="0">
                <a:solidFill>
                  <a:srgbClr val="FFFFFF"/>
                </a:solidFill>
                <a:cs typeface="Segoe UI Light" panose="020B0502040204020203" pitchFamily="34" charset="0"/>
              </a:endParaRPr>
            </a:p>
          </p:txBody>
        </p:sp>
        <p:sp>
          <p:nvSpPr>
            <p:cNvPr id="38" name="Rectangle 37"/>
            <p:cNvSpPr/>
            <p:nvPr/>
          </p:nvSpPr>
          <p:spPr>
            <a:xfrm>
              <a:off x="1764410" y="5357212"/>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Centralized Logging and Monitoring</a:t>
              </a:r>
            </a:p>
          </p:txBody>
        </p:sp>
      </p:grpSp>
      <p:sp>
        <p:nvSpPr>
          <p:cNvPr id="39" name="Rectangle 38"/>
          <p:cNvSpPr/>
          <p:nvPr/>
        </p:nvSpPr>
        <p:spPr>
          <a:xfrm>
            <a:off x="2348599" y="3371260"/>
            <a:ext cx="1255073" cy="596416"/>
          </a:xfrm>
          <a:prstGeom prst="rect">
            <a:avLst/>
          </a:prstGeom>
        </p:spPr>
        <p:txBody>
          <a:bodyPr wrap="none" lIns="93269" tIns="46634" rIns="93269" bIns="46634">
            <a:spAutoFit/>
          </a:bodyPr>
          <a:lstStyle/>
          <a:p>
            <a:pPr defTabSz="932623"/>
            <a:r>
              <a:rPr lang="en-US" sz="3300" spc="-95" dirty="0">
                <a:solidFill>
                  <a:srgbClr val="0072C6"/>
                </a:solidFill>
                <a:cs typeface="Segoe UI Light" panose="020B0502040204020203" pitchFamily="34" charset="0"/>
              </a:rPr>
              <a:t>Detect</a:t>
            </a:r>
            <a:endParaRPr lang="en-US" sz="3300" dirty="0">
              <a:solidFill>
                <a:srgbClr val="505050"/>
              </a:solidFill>
              <a:cs typeface="Segoe UI Light" panose="020B0502040204020203" pitchFamily="34" charset="0"/>
            </a:endParaRPr>
          </a:p>
        </p:txBody>
      </p:sp>
      <p:grpSp>
        <p:nvGrpSpPr>
          <p:cNvPr id="40" name="Group 39"/>
          <p:cNvGrpSpPr/>
          <p:nvPr/>
        </p:nvGrpSpPr>
        <p:grpSpPr>
          <a:xfrm>
            <a:off x="4348842" y="4716389"/>
            <a:ext cx="7081418" cy="1104603"/>
            <a:chOff x="1764410" y="4605597"/>
            <a:chExt cx="5486400" cy="1083042"/>
          </a:xfrm>
          <a:solidFill>
            <a:srgbClr val="92D050"/>
          </a:solidFill>
        </p:grpSpPr>
        <p:sp>
          <p:nvSpPr>
            <p:cNvPr id="41" name="Rectangle 40"/>
            <p:cNvSpPr/>
            <p:nvPr/>
          </p:nvSpPr>
          <p:spPr>
            <a:xfrm>
              <a:off x="1764410" y="4605597"/>
              <a:ext cx="5486400" cy="331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Breach Containment</a:t>
              </a:r>
            </a:p>
          </p:txBody>
        </p:sp>
        <p:sp>
          <p:nvSpPr>
            <p:cNvPr id="42" name="Rectangle 41"/>
            <p:cNvSpPr/>
            <p:nvPr/>
          </p:nvSpPr>
          <p:spPr>
            <a:xfrm>
              <a:off x="1764410" y="4981420"/>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a:solidFill>
                    <a:srgbClr val="FFFFFF"/>
                  </a:solidFill>
                  <a:cs typeface="Segoe UI Light" panose="020B0502040204020203" pitchFamily="34" charset="0"/>
                </a:rPr>
                <a:t>Coordinated </a:t>
              </a:r>
              <a:r>
                <a:rPr lang="en-US" sz="2000" spc="-20" dirty="0" smtClean="0">
                  <a:solidFill>
                    <a:srgbClr val="FFFFFF"/>
                  </a:solidFill>
                  <a:cs typeface="Segoe UI Light" panose="020B0502040204020203" pitchFamily="34" charset="0"/>
                </a:rPr>
                <a:t>Security Response</a:t>
              </a:r>
              <a:endParaRPr lang="en-US" sz="2000" spc="-20" dirty="0">
                <a:solidFill>
                  <a:srgbClr val="FFFFFF"/>
                </a:solidFill>
                <a:cs typeface="Segoe UI Light" panose="020B0502040204020203" pitchFamily="34" charset="0"/>
              </a:endParaRPr>
            </a:p>
          </p:txBody>
        </p:sp>
        <p:sp>
          <p:nvSpPr>
            <p:cNvPr id="44" name="Rectangle 43"/>
            <p:cNvSpPr/>
            <p:nvPr/>
          </p:nvSpPr>
          <p:spPr>
            <a:xfrm>
              <a:off x="1764410" y="5357212"/>
              <a:ext cx="5486400" cy="3314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583" tIns="223958" rIns="89583" bIns="223958" rtlCol="0" anchor="ctr"/>
            <a:lstStyle/>
            <a:p>
              <a:pPr defTabSz="932623"/>
              <a:r>
                <a:rPr lang="en-US" sz="2000" spc="-20" dirty="0" smtClean="0">
                  <a:solidFill>
                    <a:srgbClr val="FFFFFF"/>
                  </a:solidFill>
                  <a:cs typeface="Segoe UI Light" panose="020B0502040204020203" pitchFamily="34" charset="0"/>
                </a:rPr>
                <a:t>Customer Notification</a:t>
              </a:r>
              <a:endParaRPr lang="en-US" sz="2000" spc="-20" dirty="0">
                <a:solidFill>
                  <a:srgbClr val="FFFFFF"/>
                </a:solidFill>
                <a:cs typeface="Segoe UI Light" panose="020B0502040204020203" pitchFamily="34" charset="0"/>
              </a:endParaRPr>
            </a:p>
          </p:txBody>
        </p:sp>
      </p:grpSp>
      <p:pic>
        <p:nvPicPr>
          <p:cNvPr id="26" name="Picture 7" descr="\\MAGNUM\Projects\Microsoft\Cloud Power FY12\Design\ICONS_PNG\Secure.png"/>
          <p:cNvPicPr>
            <a:picLocks noChangeAspect="1" noChangeArrowheads="1"/>
          </p:cNvPicPr>
          <p:nvPr/>
        </p:nvPicPr>
        <p:blipFill rotWithShape="1">
          <a:blip r:embed="rId6" cstate="print">
            <a:duotone>
              <a:prstClr val="black"/>
              <a:schemeClr val="accent5">
                <a:tint val="45000"/>
                <a:satMod val="400000"/>
              </a:schemeClr>
            </a:duotone>
            <a:extLst>
              <a:ext uri="{BEBA8EAE-BF5A-486C-A8C5-ECC9F3942E4B}">
                <a14:imgProps xmlns:a14="http://schemas.microsoft.com/office/drawing/2010/main">
                  <a14:imgLayer r:embed="rId7">
                    <a14:imgEffect>
                      <a14:artisticGlowEdges/>
                    </a14:imgEffect>
                    <a14:imgEffect>
                      <a14:colorTemperature colorTemp="4700"/>
                    </a14:imgEffect>
                  </a14:imgLayer>
                </a14:imgProps>
              </a:ext>
            </a:extLst>
          </a:blip>
          <a:srcRect l="18473" t="10268" r="16867" b="11877"/>
          <a:stretch/>
        </p:blipFill>
        <p:spPr bwMode="auto">
          <a:xfrm>
            <a:off x="640458" y="1119848"/>
            <a:ext cx="1294400" cy="1558564"/>
          </a:xfrm>
          <a:prstGeom prst="rect">
            <a:avLst/>
          </a:prstGeom>
          <a:noFill/>
          <a:ln>
            <a:noFill/>
          </a:ln>
        </p:spPr>
      </p:pic>
      <p:sp>
        <p:nvSpPr>
          <p:cNvPr id="4" name="Title 3"/>
          <p:cNvSpPr>
            <a:spLocks noGrp="1"/>
          </p:cNvSpPr>
          <p:nvPr>
            <p:ph type="title"/>
          </p:nvPr>
        </p:nvSpPr>
        <p:spPr/>
        <p:txBody>
          <a:bodyPr/>
          <a:lstStyle/>
          <a:p>
            <a:r>
              <a:rPr lang="en-US" dirty="0" smtClean="0"/>
              <a:t>Microsoft Cloud Security Principles</a:t>
            </a:r>
            <a:endParaRPr lang="en-US" dirty="0"/>
          </a:p>
        </p:txBody>
      </p:sp>
    </p:spTree>
    <p:extLst>
      <p:ext uri="{BB962C8B-B14F-4D97-AF65-F5344CB8AC3E}">
        <p14:creationId xmlns:p14="http://schemas.microsoft.com/office/powerpoint/2010/main" val="3187738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4183062"/>
            <a:ext cx="11887200" cy="1969770"/>
          </a:xfrm>
        </p:spPr>
        <p:txBody>
          <a:bodyPr/>
          <a:lstStyle/>
          <a:p>
            <a:r>
              <a:rPr lang="en-US" dirty="0" smtClean="0">
                <a:hlinkClick r:id="rId2"/>
              </a:rPr>
              <a:t>http://microsoft.com/sdl</a:t>
            </a:r>
            <a:r>
              <a:rPr lang="en-US" dirty="0" smtClean="0"/>
              <a:t> </a:t>
            </a:r>
          </a:p>
          <a:p>
            <a:r>
              <a:rPr lang="en-US" dirty="0" smtClean="0"/>
              <a:t>Development process for creating (and running) secure software as practiced at Microsoft</a:t>
            </a:r>
          </a:p>
        </p:txBody>
      </p:sp>
      <p:sp>
        <p:nvSpPr>
          <p:cNvPr id="3" name="Title 2"/>
          <p:cNvSpPr>
            <a:spLocks noGrp="1"/>
          </p:cNvSpPr>
          <p:nvPr>
            <p:ph type="title"/>
          </p:nvPr>
        </p:nvSpPr>
        <p:spPr/>
        <p:txBody>
          <a:bodyPr/>
          <a:lstStyle/>
          <a:p>
            <a:r>
              <a:rPr lang="en-US" dirty="0" smtClean="0"/>
              <a:t>Secure Development Lifecycle</a:t>
            </a:r>
            <a:endParaRPr lang="en-US" dirty="0"/>
          </a:p>
        </p:txBody>
      </p:sp>
      <p:pic>
        <p:nvPicPr>
          <p:cNvPr id="1026" name="Picture 11" descr="Pict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133" y="1335101"/>
            <a:ext cx="10512576" cy="2564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3172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Process 32"/>
          <p:cNvSpPr/>
          <p:nvPr/>
        </p:nvSpPr>
        <p:spPr>
          <a:xfrm>
            <a:off x="3932237" y="1549083"/>
            <a:ext cx="7860514" cy="4849538"/>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b"/>
          <a:lstStyle/>
          <a:p>
            <a:pPr algn="ctr"/>
            <a:r>
              <a:rPr lang="de-DE" sz="1836" dirty="0" err="1">
                <a:solidFill>
                  <a:prstClr val="black"/>
                </a:solidFill>
              </a:rPr>
              <a:t>Policies</a:t>
            </a:r>
            <a:r>
              <a:rPr lang="de-DE" sz="1836" dirty="0">
                <a:solidFill>
                  <a:prstClr val="black"/>
                </a:solidFill>
              </a:rPr>
              <a:t>, </a:t>
            </a:r>
            <a:r>
              <a:rPr lang="de-DE" sz="1836" dirty="0" err="1">
                <a:solidFill>
                  <a:prstClr val="black"/>
                </a:solidFill>
              </a:rPr>
              <a:t>Procedures</a:t>
            </a:r>
            <a:r>
              <a:rPr lang="de-DE" sz="1836" dirty="0">
                <a:solidFill>
                  <a:prstClr val="black"/>
                </a:solidFill>
              </a:rPr>
              <a:t>, </a:t>
            </a:r>
            <a:r>
              <a:rPr lang="de-DE" sz="1836" dirty="0" err="1">
                <a:solidFill>
                  <a:prstClr val="black"/>
                </a:solidFill>
              </a:rPr>
              <a:t>Guidance</a:t>
            </a:r>
            <a:endParaRPr lang="en-US" sz="1836" dirty="0">
              <a:solidFill>
                <a:prstClr val="black"/>
              </a:solidFill>
            </a:endParaRPr>
          </a:p>
        </p:txBody>
      </p:sp>
      <p:sp>
        <p:nvSpPr>
          <p:cNvPr id="4" name="Title 3"/>
          <p:cNvSpPr>
            <a:spLocks noGrp="1"/>
          </p:cNvSpPr>
          <p:nvPr>
            <p:ph type="title"/>
          </p:nvPr>
        </p:nvSpPr>
        <p:spPr/>
        <p:txBody>
          <a:bodyPr/>
          <a:lstStyle/>
          <a:p>
            <a:r>
              <a:rPr lang="de-DE" dirty="0" smtClean="0"/>
              <a:t>Defense in </a:t>
            </a:r>
            <a:r>
              <a:rPr lang="de-DE" dirty="0" err="1" smtClean="0"/>
              <a:t>Depth</a:t>
            </a:r>
            <a:endParaRPr lang="en-US" dirty="0"/>
          </a:p>
        </p:txBody>
      </p:sp>
      <p:sp>
        <p:nvSpPr>
          <p:cNvPr id="25" name="Flowchart: Process 24"/>
          <p:cNvSpPr/>
          <p:nvPr/>
        </p:nvSpPr>
        <p:spPr>
          <a:xfrm>
            <a:off x="4154906" y="1815542"/>
            <a:ext cx="2281548" cy="409679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Cloud</a:t>
            </a:r>
            <a:endParaRPr lang="en-US" sz="1836" dirty="0">
              <a:solidFill>
                <a:prstClr val="white"/>
              </a:solidFill>
            </a:endParaRPr>
          </a:p>
        </p:txBody>
      </p:sp>
      <p:sp>
        <p:nvSpPr>
          <p:cNvPr id="26" name="Flowchart: Process 25"/>
          <p:cNvSpPr/>
          <p:nvPr/>
        </p:nvSpPr>
        <p:spPr>
          <a:xfrm>
            <a:off x="6753036" y="1815542"/>
            <a:ext cx="2281548" cy="409679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Field Gateways</a:t>
            </a:r>
            <a:endParaRPr lang="en-US" sz="1836" dirty="0">
              <a:solidFill>
                <a:prstClr val="white"/>
              </a:solidFill>
            </a:endParaRPr>
          </a:p>
        </p:txBody>
      </p:sp>
      <p:sp>
        <p:nvSpPr>
          <p:cNvPr id="27" name="Flowchart: Process 26"/>
          <p:cNvSpPr/>
          <p:nvPr/>
        </p:nvSpPr>
        <p:spPr>
          <a:xfrm>
            <a:off x="9342839" y="1815543"/>
            <a:ext cx="2281548" cy="4096793"/>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Devices</a:t>
            </a:r>
            <a:endParaRPr lang="en-US" sz="1836" dirty="0">
              <a:solidFill>
                <a:prstClr val="white"/>
              </a:solidFill>
            </a:endParaRPr>
          </a:p>
        </p:txBody>
      </p:sp>
      <p:sp>
        <p:nvSpPr>
          <p:cNvPr id="28" name="Rectangle 27"/>
          <p:cNvSpPr/>
          <p:nvPr/>
        </p:nvSpPr>
        <p:spPr>
          <a:xfrm>
            <a:off x="4260375" y="5290895"/>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29" name="Rectangle 28"/>
          <p:cNvSpPr/>
          <p:nvPr/>
        </p:nvSpPr>
        <p:spPr>
          <a:xfrm>
            <a:off x="4253161" y="3864324"/>
            <a:ext cx="7272968" cy="41371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Global Network</a:t>
            </a:r>
            <a:endParaRPr lang="en-US" sz="1836" dirty="0">
              <a:solidFill>
                <a:prstClr val="black">
                  <a:lumMod val="95000"/>
                  <a:lumOff val="5000"/>
                </a:prstClr>
              </a:solidFill>
            </a:endParaRPr>
          </a:p>
        </p:txBody>
      </p:sp>
      <p:sp>
        <p:nvSpPr>
          <p:cNvPr id="30" name="Rectangle 29"/>
          <p:cNvSpPr/>
          <p:nvPr/>
        </p:nvSpPr>
        <p:spPr>
          <a:xfrm>
            <a:off x="4260376" y="3385950"/>
            <a:ext cx="7272968"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Identity and Access Control</a:t>
            </a:r>
            <a:endParaRPr lang="en-US" sz="1836" dirty="0">
              <a:solidFill>
                <a:prstClr val="black">
                  <a:lumMod val="95000"/>
                  <a:lumOff val="5000"/>
                </a:prstClr>
              </a:solidFill>
            </a:endParaRPr>
          </a:p>
        </p:txBody>
      </p:sp>
      <p:sp>
        <p:nvSpPr>
          <p:cNvPr id="31" name="Rectangle 30"/>
          <p:cNvSpPr/>
          <p:nvPr/>
        </p:nvSpPr>
        <p:spPr>
          <a:xfrm>
            <a:off x="9448308" y="2907577"/>
            <a:ext cx="2077818"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Application</a:t>
            </a:r>
            <a:endParaRPr lang="en-US" sz="1836" dirty="0">
              <a:solidFill>
                <a:prstClr val="black">
                  <a:lumMod val="95000"/>
                  <a:lumOff val="5000"/>
                </a:prstClr>
              </a:solidFill>
            </a:endParaRPr>
          </a:p>
        </p:txBody>
      </p:sp>
      <p:sp>
        <p:nvSpPr>
          <p:cNvPr id="32" name="Rectangle 31"/>
          <p:cNvSpPr/>
          <p:nvPr/>
        </p:nvSpPr>
        <p:spPr>
          <a:xfrm>
            <a:off x="4253162" y="2429204"/>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12" name="Rectangle 11"/>
          <p:cNvSpPr/>
          <p:nvPr/>
        </p:nvSpPr>
        <p:spPr>
          <a:xfrm>
            <a:off x="6854342" y="5303665"/>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13" name="Rectangle 12"/>
          <p:cNvSpPr/>
          <p:nvPr/>
        </p:nvSpPr>
        <p:spPr>
          <a:xfrm>
            <a:off x="9448310" y="5299446"/>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14" name="Rectangle 13"/>
          <p:cNvSpPr/>
          <p:nvPr/>
        </p:nvSpPr>
        <p:spPr>
          <a:xfrm>
            <a:off x="4260377" y="4333624"/>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err="1">
                <a:solidFill>
                  <a:prstClr val="black">
                    <a:lumMod val="95000"/>
                    <a:lumOff val="5000"/>
                  </a:prstClr>
                </a:solidFill>
              </a:rPr>
              <a:t>Local</a:t>
            </a:r>
            <a:r>
              <a:rPr lang="de-DE" sz="1836" dirty="0">
                <a:solidFill>
                  <a:prstClr val="black">
                    <a:lumMod val="95000"/>
                    <a:lumOff val="5000"/>
                  </a:prstClr>
                </a:solidFill>
              </a:rPr>
              <a:t> Network</a:t>
            </a:r>
            <a:endParaRPr lang="en-US" sz="1836" dirty="0">
              <a:solidFill>
                <a:prstClr val="black">
                  <a:lumMod val="95000"/>
                  <a:lumOff val="5000"/>
                </a:prstClr>
              </a:solidFill>
            </a:endParaRPr>
          </a:p>
        </p:txBody>
      </p:sp>
      <p:sp>
        <p:nvSpPr>
          <p:cNvPr id="15" name="Rectangle 14"/>
          <p:cNvSpPr/>
          <p:nvPr/>
        </p:nvSpPr>
        <p:spPr>
          <a:xfrm>
            <a:off x="6858506" y="4342698"/>
            <a:ext cx="4674838"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err="1">
                <a:solidFill>
                  <a:prstClr val="black">
                    <a:lumMod val="95000"/>
                    <a:lumOff val="5000"/>
                  </a:prstClr>
                </a:solidFill>
              </a:rPr>
              <a:t>Local</a:t>
            </a:r>
            <a:r>
              <a:rPr lang="de-DE" sz="1836" dirty="0">
                <a:solidFill>
                  <a:prstClr val="black">
                    <a:lumMod val="95000"/>
                    <a:lumOff val="5000"/>
                  </a:prstClr>
                </a:solidFill>
              </a:rPr>
              <a:t> Network</a:t>
            </a:r>
            <a:endParaRPr lang="en-US" sz="1836" dirty="0">
              <a:solidFill>
                <a:prstClr val="black">
                  <a:lumMod val="95000"/>
                  <a:lumOff val="5000"/>
                </a:prstClr>
              </a:solidFill>
            </a:endParaRPr>
          </a:p>
        </p:txBody>
      </p:sp>
      <p:sp>
        <p:nvSpPr>
          <p:cNvPr id="17" name="Rectangle 16"/>
          <p:cNvSpPr/>
          <p:nvPr/>
        </p:nvSpPr>
        <p:spPr>
          <a:xfrm>
            <a:off x="6854341" y="2910924"/>
            <a:ext cx="2077818"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Edge</a:t>
            </a:r>
            <a:endParaRPr lang="en-US" sz="1836" dirty="0">
              <a:solidFill>
                <a:prstClr val="black">
                  <a:lumMod val="95000"/>
                  <a:lumOff val="5000"/>
                </a:prstClr>
              </a:solidFill>
            </a:endParaRPr>
          </a:p>
        </p:txBody>
      </p:sp>
      <p:sp>
        <p:nvSpPr>
          <p:cNvPr id="18" name="Rectangle 17"/>
          <p:cNvSpPr/>
          <p:nvPr/>
        </p:nvSpPr>
        <p:spPr>
          <a:xfrm>
            <a:off x="4260376" y="2910924"/>
            <a:ext cx="2077818"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Application</a:t>
            </a:r>
            <a:endParaRPr lang="en-US" sz="1836" dirty="0">
              <a:solidFill>
                <a:prstClr val="black">
                  <a:lumMod val="95000"/>
                  <a:lumOff val="5000"/>
                </a:prstClr>
              </a:solidFill>
            </a:endParaRPr>
          </a:p>
        </p:txBody>
      </p:sp>
      <p:sp>
        <p:nvSpPr>
          <p:cNvPr id="19" name="Rectangle 18"/>
          <p:cNvSpPr/>
          <p:nvPr/>
        </p:nvSpPr>
        <p:spPr>
          <a:xfrm>
            <a:off x="6847127" y="2429204"/>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20" name="Rectangle 19"/>
          <p:cNvSpPr/>
          <p:nvPr/>
        </p:nvSpPr>
        <p:spPr>
          <a:xfrm>
            <a:off x="9441092" y="2429204"/>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22" name="Rectangle 21"/>
          <p:cNvSpPr/>
          <p:nvPr/>
        </p:nvSpPr>
        <p:spPr>
          <a:xfrm>
            <a:off x="9448310" y="4821071"/>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23" name="Rectangle 22"/>
          <p:cNvSpPr/>
          <p:nvPr/>
        </p:nvSpPr>
        <p:spPr>
          <a:xfrm>
            <a:off x="6854343" y="4815205"/>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24" name="Rectangle 23"/>
          <p:cNvSpPr/>
          <p:nvPr/>
        </p:nvSpPr>
        <p:spPr>
          <a:xfrm>
            <a:off x="4260375" y="4812259"/>
            <a:ext cx="2085034" cy="413709"/>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3" name="Right Arrow 2"/>
          <p:cNvSpPr/>
          <p:nvPr/>
        </p:nvSpPr>
        <p:spPr>
          <a:xfrm>
            <a:off x="274639" y="2245983"/>
            <a:ext cx="4343397" cy="780153"/>
          </a:xfrm>
          <a:prstGeom prst="rightArrow">
            <a:avLst>
              <a:gd name="adj1" fmla="val 10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prstClr val="white"/>
                </a:solidFill>
              </a:rPr>
              <a:t>Data Privacy Protection and Controls </a:t>
            </a:r>
          </a:p>
        </p:txBody>
      </p:sp>
      <p:sp>
        <p:nvSpPr>
          <p:cNvPr id="34" name="Right Arrow 33"/>
          <p:cNvSpPr/>
          <p:nvPr/>
        </p:nvSpPr>
        <p:spPr>
          <a:xfrm>
            <a:off x="274638" y="3090843"/>
            <a:ext cx="4343397" cy="780153"/>
          </a:xfrm>
          <a:prstGeom prst="rightArrow">
            <a:avLst>
              <a:gd name="adj1" fmla="val 10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prstClr val="white"/>
                </a:solidFill>
              </a:rPr>
              <a:t>People and Device Identity Federation, Data Attestation</a:t>
            </a:r>
          </a:p>
        </p:txBody>
      </p:sp>
      <p:sp>
        <p:nvSpPr>
          <p:cNvPr id="35" name="Right Arrow 34"/>
          <p:cNvSpPr/>
          <p:nvPr/>
        </p:nvSpPr>
        <p:spPr>
          <a:xfrm>
            <a:off x="274638" y="4707657"/>
            <a:ext cx="4343397" cy="542205"/>
          </a:xfrm>
          <a:prstGeom prst="rightArrow">
            <a:avLst>
              <a:gd name="adj1" fmla="val 10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smtClean="0">
                <a:solidFill>
                  <a:prstClr val="white"/>
                </a:solidFill>
              </a:rPr>
              <a:t>Trustworthy Platform Hardware, Signed Firmware, Secure Boot/Load</a:t>
            </a:r>
            <a:endParaRPr lang="en-US" sz="1836" dirty="0">
              <a:solidFill>
                <a:prstClr val="white"/>
              </a:solidFill>
            </a:endParaRPr>
          </a:p>
        </p:txBody>
      </p:sp>
      <p:sp>
        <p:nvSpPr>
          <p:cNvPr id="36" name="Right Arrow 35"/>
          <p:cNvSpPr/>
          <p:nvPr/>
        </p:nvSpPr>
        <p:spPr>
          <a:xfrm>
            <a:off x="274638" y="3952440"/>
            <a:ext cx="4343397" cy="687822"/>
          </a:xfrm>
          <a:prstGeom prst="rightArrow">
            <a:avLst>
              <a:gd name="adj1" fmla="val 10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smtClean="0">
                <a:solidFill>
                  <a:prstClr val="white"/>
                </a:solidFill>
              </a:rPr>
              <a:t>Secure Networks, Transport and Application Protocols, Segmentation</a:t>
            </a:r>
            <a:endParaRPr lang="en-US" sz="1836" dirty="0">
              <a:solidFill>
                <a:prstClr val="white"/>
              </a:solidFill>
            </a:endParaRPr>
          </a:p>
        </p:txBody>
      </p:sp>
      <p:sp>
        <p:nvSpPr>
          <p:cNvPr id="37" name="Right Arrow 36"/>
          <p:cNvSpPr/>
          <p:nvPr/>
        </p:nvSpPr>
        <p:spPr>
          <a:xfrm>
            <a:off x="274638" y="5305652"/>
            <a:ext cx="4343397" cy="542205"/>
          </a:xfrm>
          <a:prstGeom prst="rightArrow">
            <a:avLst>
              <a:gd name="adj1" fmla="val 100000"/>
              <a:gd name="adj2" fmla="val 5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smtClean="0">
                <a:solidFill>
                  <a:prstClr val="white"/>
                </a:solidFill>
              </a:rPr>
              <a:t>Tamper/Intrusion Detection</a:t>
            </a:r>
            <a:br>
              <a:rPr lang="en-US" sz="1836" dirty="0" smtClean="0">
                <a:solidFill>
                  <a:prstClr val="white"/>
                </a:solidFill>
              </a:rPr>
            </a:br>
            <a:r>
              <a:rPr lang="en-US" sz="1836" dirty="0" smtClean="0">
                <a:solidFill>
                  <a:prstClr val="white"/>
                </a:solidFill>
              </a:rPr>
              <a:t> Physical Access Security</a:t>
            </a:r>
            <a:endParaRPr lang="en-US" sz="1836" dirty="0">
              <a:solidFill>
                <a:prstClr val="white"/>
              </a:solidFill>
            </a:endParaRPr>
          </a:p>
        </p:txBody>
      </p:sp>
    </p:spTree>
    <p:extLst>
      <p:ext uri="{BB962C8B-B14F-4D97-AF65-F5344CB8AC3E}">
        <p14:creationId xmlns:p14="http://schemas.microsoft.com/office/powerpoint/2010/main" val="22419516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Where things get tricky…</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9144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74637" y="1287462"/>
            <a:ext cx="3581400" cy="320040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0" tIns="0" rIns="0" bIns="0" rtlCol="0" anchor="b"/>
          <a:lstStyle/>
          <a:p>
            <a:pPr algn="ctr"/>
            <a:r>
              <a:rPr lang="en-US" sz="2040" dirty="0" smtClean="0">
                <a:solidFill>
                  <a:prstClr val="black"/>
                </a:solidFill>
                <a:cs typeface="Segoe UI" panose="020B0502040204020203" pitchFamily="34" charset="0"/>
              </a:rPr>
              <a:t>IoT Sweet Spot</a:t>
            </a:r>
            <a:endParaRPr lang="en-US" sz="2040" dirty="0">
              <a:solidFill>
                <a:prstClr val="black"/>
              </a:solidFill>
              <a:cs typeface="Segoe UI" panose="020B0502040204020203" pitchFamily="34" charset="0"/>
            </a:endParaRPr>
          </a:p>
        </p:txBody>
      </p:sp>
      <p:sp>
        <p:nvSpPr>
          <p:cNvPr id="14" name="Rectangle 13"/>
          <p:cNvSpPr/>
          <p:nvPr/>
        </p:nvSpPr>
        <p:spPr>
          <a:xfrm>
            <a:off x="7355448" y="1287462"/>
            <a:ext cx="1524000" cy="3200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en-US" sz="2040" dirty="0" smtClean="0">
                <a:solidFill>
                  <a:prstClr val="white"/>
                </a:solidFill>
                <a:cs typeface="Segoe UI" panose="020B0502040204020203" pitchFamily="34" charset="0"/>
              </a:rPr>
              <a:t>$1000 PCs</a:t>
            </a:r>
            <a:endParaRPr lang="en-US" sz="2040" dirty="0">
              <a:solidFill>
                <a:prstClr val="white"/>
              </a:solidFill>
              <a:cs typeface="Segoe UI" panose="020B0502040204020203" pitchFamily="34" charset="0"/>
            </a:endParaRPr>
          </a:p>
        </p:txBody>
      </p:sp>
      <p:sp>
        <p:nvSpPr>
          <p:cNvPr id="13" name="Rectangle 12"/>
          <p:cNvSpPr/>
          <p:nvPr/>
        </p:nvSpPr>
        <p:spPr>
          <a:xfrm>
            <a:off x="3856037" y="1287462"/>
            <a:ext cx="1524000" cy="320040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en-US" sz="2040" dirty="0" smtClean="0">
                <a:solidFill>
                  <a:prstClr val="white"/>
                </a:solidFill>
                <a:cs typeface="Segoe UI" panose="020B0502040204020203" pitchFamily="34" charset="0"/>
              </a:rPr>
              <a:t>$400 Phones</a:t>
            </a:r>
            <a:endParaRPr lang="en-US" sz="2040" dirty="0">
              <a:solidFill>
                <a:prstClr val="white"/>
              </a:solidFill>
              <a:cs typeface="Segoe UI" panose="020B0502040204020203" pitchFamily="34" charset="0"/>
            </a:endParaRPr>
          </a:p>
        </p:txBody>
      </p:sp>
      <p:sp>
        <p:nvSpPr>
          <p:cNvPr id="5" name="Text Placeholder 4"/>
          <p:cNvSpPr>
            <a:spLocks noGrp="1"/>
          </p:cNvSpPr>
          <p:nvPr>
            <p:ph type="body" sz="quarter" idx="10"/>
          </p:nvPr>
        </p:nvSpPr>
        <p:spPr>
          <a:xfrm>
            <a:off x="274639" y="4689258"/>
            <a:ext cx="11887200" cy="1908215"/>
          </a:xfrm>
        </p:spPr>
        <p:txBody>
          <a:bodyPr/>
          <a:lstStyle/>
          <a:p>
            <a:r>
              <a:rPr lang="en-US" sz="2800" dirty="0" smtClean="0"/>
              <a:t>IoT capabilities are primarily value-add to other primary capabilities</a:t>
            </a:r>
          </a:p>
          <a:p>
            <a:r>
              <a:rPr lang="en-US" sz="2800" dirty="0" smtClean="0"/>
              <a:t>How much computer, storage, and networking circuitry can you add to the BOM for a $40-range retail product for that value-add?</a:t>
            </a:r>
          </a:p>
          <a:p>
            <a:r>
              <a:rPr lang="de-DE" sz="2800" dirty="0" err="1" smtClean="0"/>
              <a:t>Tiny</a:t>
            </a:r>
            <a:r>
              <a:rPr lang="de-DE" sz="2800" dirty="0" smtClean="0"/>
              <a:t> </a:t>
            </a:r>
            <a:r>
              <a:rPr lang="de-DE" sz="2800" dirty="0" err="1" smtClean="0"/>
              <a:t>devices</a:t>
            </a:r>
            <a:r>
              <a:rPr lang="de-DE" sz="2800" dirty="0" smtClean="0"/>
              <a:t> </a:t>
            </a:r>
            <a:r>
              <a:rPr lang="de-DE" sz="2800" dirty="0" err="1" smtClean="0"/>
              <a:t>make</a:t>
            </a:r>
            <a:r>
              <a:rPr lang="de-DE" sz="2800" dirty="0" smtClean="0"/>
              <a:t> </a:t>
            </a:r>
            <a:r>
              <a:rPr lang="de-DE" sz="2800" dirty="0" err="1" smtClean="0"/>
              <a:t>awfully</a:t>
            </a:r>
            <a:r>
              <a:rPr lang="de-DE" sz="2800" dirty="0" smtClean="0"/>
              <a:t> vulnerable </a:t>
            </a:r>
            <a:r>
              <a:rPr lang="de-DE" sz="2800" dirty="0" err="1" smtClean="0"/>
              <a:t>network</a:t>
            </a:r>
            <a:r>
              <a:rPr lang="de-DE" sz="2800" dirty="0" smtClean="0"/>
              <a:t> </a:t>
            </a:r>
            <a:r>
              <a:rPr lang="de-DE" sz="2800" dirty="0" err="1" smtClean="0"/>
              <a:t>servers</a:t>
            </a:r>
            <a:endParaRPr lang="en-US" sz="2800" dirty="0" smtClean="0"/>
          </a:p>
        </p:txBody>
      </p:sp>
      <p:sp>
        <p:nvSpPr>
          <p:cNvPr id="4" name="Title 3"/>
          <p:cNvSpPr>
            <a:spLocks noGrp="1"/>
          </p:cNvSpPr>
          <p:nvPr>
            <p:ph type="title"/>
          </p:nvPr>
        </p:nvSpPr>
        <p:spPr/>
        <p:txBody>
          <a:bodyPr/>
          <a:lstStyle/>
          <a:p>
            <a:r>
              <a:rPr lang="en-US" dirty="0" smtClean="0"/>
              <a:t>Capability constrained devices</a:t>
            </a:r>
            <a:endParaRPr lang="en-US" dirty="0"/>
          </a:p>
        </p:txBody>
      </p:sp>
      <p:sp>
        <p:nvSpPr>
          <p:cNvPr id="6" name="Left-Right Arrow 5"/>
          <p:cNvSpPr/>
          <p:nvPr/>
        </p:nvSpPr>
        <p:spPr>
          <a:xfrm>
            <a:off x="1874837" y="1446334"/>
            <a:ext cx="8991600" cy="520456"/>
          </a:xfrm>
          <a:prstGeom prst="leftRightArrow">
            <a:avLst>
              <a:gd name="adj1" fmla="val 100000"/>
              <a:gd name="adj2" fmla="val 50000"/>
            </a:avLst>
          </a:prstGeom>
          <a:gradFill flip="none" rotWithShape="1">
            <a:gsLst>
              <a:gs pos="0">
                <a:schemeClr val="accent5">
                  <a:shade val="80000"/>
                  <a:satMod val="180000"/>
                  <a:shade val="30000"/>
                  <a:satMod val="115000"/>
                </a:schemeClr>
              </a:gs>
              <a:gs pos="50000">
                <a:schemeClr val="accent5">
                  <a:shade val="80000"/>
                  <a:satMod val="180000"/>
                  <a:shade val="67500"/>
                  <a:satMod val="115000"/>
                </a:schemeClr>
              </a:gs>
              <a:gs pos="100000">
                <a:schemeClr val="accent5">
                  <a:shade val="80000"/>
                  <a:satMod val="180000"/>
                  <a:shade val="100000"/>
                  <a:satMod val="115000"/>
                </a:schemeClr>
              </a:gs>
            </a:gsLst>
            <a:lin ang="10800000" scaled="1"/>
            <a:tileRect/>
          </a:gra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sz="2400" dirty="0" smtClean="0">
                <a:solidFill>
                  <a:prstClr val="white"/>
                </a:solidFill>
                <a:cs typeface="Segoe UI" panose="020B0502040204020203" pitchFamily="34" charset="0"/>
              </a:rPr>
              <a:t>Cost</a:t>
            </a:r>
            <a:endParaRPr lang="en-US" sz="2400" dirty="0">
              <a:solidFill>
                <a:prstClr val="white"/>
              </a:solidFill>
              <a:cs typeface="Segoe UI" panose="020B0502040204020203" pitchFamily="34" charset="0"/>
            </a:endParaRPr>
          </a:p>
        </p:txBody>
      </p:sp>
      <p:sp>
        <p:nvSpPr>
          <p:cNvPr id="7" name="Left-Right Arrow 6"/>
          <p:cNvSpPr/>
          <p:nvPr/>
        </p:nvSpPr>
        <p:spPr>
          <a:xfrm>
            <a:off x="1863259" y="1970003"/>
            <a:ext cx="8991600" cy="520456"/>
          </a:xfrm>
          <a:prstGeom prst="leftRightArrow">
            <a:avLst>
              <a:gd name="adj1" fmla="val 100000"/>
              <a:gd name="adj2"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US" sz="2400" dirty="0" smtClean="0">
                <a:solidFill>
                  <a:prstClr val="white"/>
                </a:solidFill>
                <a:cs typeface="Segoe UI" panose="020B0502040204020203" pitchFamily="34" charset="0"/>
              </a:rPr>
              <a:t>Computational Capabilities</a:t>
            </a:r>
            <a:endParaRPr lang="en-US" sz="2400" dirty="0">
              <a:solidFill>
                <a:prstClr val="white"/>
              </a:solidFill>
              <a:cs typeface="Segoe UI" panose="020B0502040204020203" pitchFamily="34" charset="0"/>
            </a:endParaRPr>
          </a:p>
        </p:txBody>
      </p:sp>
      <p:sp>
        <p:nvSpPr>
          <p:cNvPr id="8" name="Left-Right Arrow 7"/>
          <p:cNvSpPr/>
          <p:nvPr/>
        </p:nvSpPr>
        <p:spPr>
          <a:xfrm>
            <a:off x="1863259" y="2507071"/>
            <a:ext cx="8991600" cy="520456"/>
          </a:xfrm>
          <a:prstGeom prst="leftRightArrow">
            <a:avLst>
              <a:gd name="adj1" fmla="val 100000"/>
              <a:gd name="adj2" fmla="val 50000"/>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0800000" scaled="1"/>
            <a:tileRect/>
          </a:gradFill>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r>
              <a:rPr lang="en-US" sz="2400" dirty="0" smtClean="0">
                <a:solidFill>
                  <a:prstClr val="white"/>
                </a:solidFill>
                <a:cs typeface="Segoe UI" panose="020B0502040204020203" pitchFamily="34" charset="0"/>
              </a:rPr>
              <a:t>Memory/Storage Capacity</a:t>
            </a:r>
            <a:endParaRPr lang="en-US" sz="2400" dirty="0">
              <a:solidFill>
                <a:prstClr val="white"/>
              </a:solidFill>
              <a:cs typeface="Segoe UI" panose="020B0502040204020203" pitchFamily="34" charset="0"/>
            </a:endParaRPr>
          </a:p>
        </p:txBody>
      </p:sp>
      <p:sp>
        <p:nvSpPr>
          <p:cNvPr id="9" name="Left-Right Arrow 8"/>
          <p:cNvSpPr/>
          <p:nvPr/>
        </p:nvSpPr>
        <p:spPr>
          <a:xfrm>
            <a:off x="1863259" y="3044139"/>
            <a:ext cx="8991600" cy="520456"/>
          </a:xfrm>
          <a:prstGeom prst="leftRightArrow">
            <a:avLst>
              <a:gd name="adj1" fmla="val 100000"/>
              <a:gd name="adj2" fmla="val 50000"/>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US" sz="2400" dirty="0" smtClean="0">
                <a:solidFill>
                  <a:prstClr val="white"/>
                </a:solidFill>
                <a:cs typeface="Segoe UI" panose="020B0502040204020203" pitchFamily="34" charset="0"/>
              </a:rPr>
              <a:t>Energy Consumption/Source</a:t>
            </a:r>
            <a:endParaRPr lang="en-US" sz="2400" dirty="0">
              <a:solidFill>
                <a:prstClr val="white"/>
              </a:solidFill>
              <a:cs typeface="Segoe UI" panose="020B0502040204020203" pitchFamily="34" charset="0"/>
            </a:endParaRPr>
          </a:p>
        </p:txBody>
      </p:sp>
      <p:sp>
        <p:nvSpPr>
          <p:cNvPr id="10" name="Rectangle 9"/>
          <p:cNvSpPr/>
          <p:nvPr/>
        </p:nvSpPr>
        <p:spPr>
          <a:xfrm>
            <a:off x="611748" y="1447334"/>
            <a:ext cx="838200" cy="2650107"/>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40" dirty="0" smtClean="0">
                <a:solidFill>
                  <a:prstClr val="white"/>
                </a:solidFill>
                <a:cs typeface="Segoe UI" panose="020B0502040204020203" pitchFamily="34" charset="0"/>
              </a:rPr>
              <a:t>$1 Sensor</a:t>
            </a:r>
            <a:endParaRPr lang="en-US" sz="2040" dirty="0">
              <a:solidFill>
                <a:prstClr val="white"/>
              </a:solidFill>
              <a:cs typeface="Segoe UI" panose="020B0502040204020203" pitchFamily="34" charset="0"/>
            </a:endParaRPr>
          </a:p>
        </p:txBody>
      </p:sp>
      <p:sp>
        <p:nvSpPr>
          <p:cNvPr id="11" name="Rectangle 10"/>
          <p:cNvSpPr/>
          <p:nvPr/>
        </p:nvSpPr>
        <p:spPr>
          <a:xfrm>
            <a:off x="11095037" y="1446334"/>
            <a:ext cx="838200" cy="2651108"/>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40" dirty="0" smtClean="0">
                <a:solidFill>
                  <a:prstClr val="white"/>
                </a:solidFill>
                <a:cs typeface="Segoe UI" panose="020B0502040204020203" pitchFamily="34" charset="0"/>
              </a:rPr>
              <a:t>$10000 Server</a:t>
            </a:r>
            <a:endParaRPr lang="en-US" sz="2040" dirty="0">
              <a:solidFill>
                <a:prstClr val="white"/>
              </a:solidFill>
              <a:cs typeface="Segoe UI" panose="020B0502040204020203" pitchFamily="34" charset="0"/>
            </a:endParaRPr>
          </a:p>
        </p:txBody>
      </p:sp>
      <p:sp>
        <p:nvSpPr>
          <p:cNvPr id="12" name="Left-Right Arrow 11"/>
          <p:cNvSpPr/>
          <p:nvPr/>
        </p:nvSpPr>
        <p:spPr>
          <a:xfrm>
            <a:off x="1874837" y="3576986"/>
            <a:ext cx="8991600" cy="520456"/>
          </a:xfrm>
          <a:prstGeom prst="leftRightArrow">
            <a:avLst>
              <a:gd name="adj1" fmla="val 100000"/>
              <a:gd name="adj2" fmla="val 50000"/>
            </a:avLst>
          </a:prstGeom>
          <a:gradFill flip="none" rotWithShape="1">
            <a:gsLst>
              <a:gs pos="0">
                <a:schemeClr val="accent3">
                  <a:shade val="80000"/>
                  <a:satMod val="180000"/>
                  <a:shade val="30000"/>
                  <a:satMod val="115000"/>
                </a:schemeClr>
              </a:gs>
              <a:gs pos="50000">
                <a:schemeClr val="accent3">
                  <a:shade val="80000"/>
                  <a:satMod val="180000"/>
                  <a:shade val="67500"/>
                  <a:satMod val="115000"/>
                </a:schemeClr>
              </a:gs>
              <a:gs pos="100000">
                <a:schemeClr val="accent3">
                  <a:shade val="80000"/>
                  <a:satMod val="180000"/>
                  <a:shade val="100000"/>
                  <a:satMod val="115000"/>
                </a:schemeClr>
              </a:gs>
            </a:gsLst>
            <a:lin ang="10800000" scaled="1"/>
            <a:tileRect/>
          </a:gradFill>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2400" dirty="0" smtClean="0">
                <a:solidFill>
                  <a:prstClr val="white"/>
                </a:solidFill>
                <a:cs typeface="Segoe UI" panose="020B0502040204020203" pitchFamily="34" charset="0"/>
              </a:rPr>
              <a:t>Component Quality</a:t>
            </a:r>
            <a:endParaRPr lang="en-US" sz="2400" dirty="0">
              <a:solidFill>
                <a:prstClr val="white"/>
              </a:solidFill>
              <a:cs typeface="Segoe UI" panose="020B0502040204020203" pitchFamily="34" charset="0"/>
            </a:endParaRPr>
          </a:p>
        </p:txBody>
      </p:sp>
    </p:spTree>
    <p:extLst>
      <p:ext uri="{BB962C8B-B14F-4D97-AF65-F5344CB8AC3E}">
        <p14:creationId xmlns:p14="http://schemas.microsoft.com/office/powerpoint/2010/main" val="402215616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18269"/>
          </a:xfrm>
        </p:spPr>
        <p:txBody>
          <a:bodyPr/>
          <a:lstStyle/>
          <a:p>
            <a:r>
              <a:rPr lang="de-DE" sz="2800" dirty="0" err="1" smtClean="0"/>
              <a:t>Factor</a:t>
            </a:r>
            <a:r>
              <a:rPr lang="en-US" sz="2800" dirty="0" err="1" smtClean="0"/>
              <a:t>ies</a:t>
            </a:r>
            <a:r>
              <a:rPr lang="en-US" sz="2800" dirty="0" smtClean="0"/>
              <a:t> and other industrial and utility environments are “brown-field”</a:t>
            </a:r>
            <a:r>
              <a:rPr lang="en-US" dirty="0" smtClean="0"/>
              <a:t> </a:t>
            </a:r>
          </a:p>
          <a:p>
            <a:pPr lvl="1"/>
            <a:r>
              <a:rPr lang="en-US" smtClean="0"/>
              <a:t>Production </a:t>
            </a:r>
            <a:r>
              <a:rPr lang="en-US" dirty="0" smtClean="0"/>
              <a:t>lines and facilities represent very significant capital investments</a:t>
            </a:r>
          </a:p>
          <a:p>
            <a:pPr lvl="1"/>
            <a:r>
              <a:rPr lang="en-US" dirty="0" smtClean="0"/>
              <a:t>Iterative technology deployment and upgrades</a:t>
            </a:r>
          </a:p>
          <a:p>
            <a:pPr lvl="1"/>
            <a:r>
              <a:rPr lang="en-US" dirty="0" smtClean="0"/>
              <a:t>Re-fit of existing (sometimes decades old) equipment with tech add-ons</a:t>
            </a:r>
          </a:p>
          <a:p>
            <a:r>
              <a:rPr lang="en-US" sz="2800" dirty="0" smtClean="0"/>
              <a:t>Buildings and homes are too</a:t>
            </a:r>
          </a:p>
          <a:p>
            <a:pPr lvl="1"/>
            <a:r>
              <a:rPr lang="en-US" dirty="0" smtClean="0"/>
              <a:t>Entertainment systems (TV, A/V receivers, Set-Top boxes, </a:t>
            </a:r>
            <a:r>
              <a:rPr lang="en-US" dirty="0" err="1" smtClean="0"/>
              <a:t>Bluray</a:t>
            </a:r>
            <a:r>
              <a:rPr lang="en-US" dirty="0" smtClean="0"/>
              <a:t> Players)</a:t>
            </a:r>
          </a:p>
          <a:p>
            <a:pPr lvl="1"/>
            <a:r>
              <a:rPr lang="en-US" dirty="0" smtClean="0"/>
              <a:t>Comfort and sanitation systems (Heaters, A/C, Water, Gas, Thermostats) </a:t>
            </a:r>
          </a:p>
          <a:p>
            <a:pPr lvl="1"/>
            <a:r>
              <a:rPr lang="en-US" dirty="0" smtClean="0"/>
              <a:t>Kitchen appliances</a:t>
            </a:r>
          </a:p>
          <a:p>
            <a:pPr lvl="1"/>
            <a:r>
              <a:rPr lang="en-US" dirty="0" smtClean="0"/>
              <a:t>Security systems</a:t>
            </a:r>
          </a:p>
          <a:p>
            <a:r>
              <a:rPr lang="en-US" sz="2800" dirty="0" smtClean="0"/>
              <a:t>IoT solutions must often integrate into environments with devices designed and deployed a decade or more apart</a:t>
            </a:r>
            <a:endParaRPr lang="en-US" sz="2800" dirty="0"/>
          </a:p>
        </p:txBody>
      </p:sp>
      <p:sp>
        <p:nvSpPr>
          <p:cNvPr id="3" name="Title 2"/>
          <p:cNvSpPr>
            <a:spLocks noGrp="1"/>
          </p:cNvSpPr>
          <p:nvPr>
            <p:ph type="title"/>
          </p:nvPr>
        </p:nvSpPr>
        <p:spPr/>
        <p:txBody>
          <a:bodyPr/>
          <a:lstStyle/>
          <a:p>
            <a:r>
              <a:rPr lang="en-US" dirty="0" smtClean="0"/>
              <a:t>Not everything is “green-field”</a:t>
            </a:r>
            <a:endParaRPr lang="en-US" dirty="0"/>
          </a:p>
        </p:txBody>
      </p:sp>
    </p:spTree>
    <p:extLst>
      <p:ext uri="{BB962C8B-B14F-4D97-AF65-F5344CB8AC3E}">
        <p14:creationId xmlns:p14="http://schemas.microsoft.com/office/powerpoint/2010/main" val="18796990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10"/>
          </p:nvPr>
        </p:nvSpPr>
        <p:spPr>
          <a:xfrm>
            <a:off x="7815286" y="1212850"/>
            <a:ext cx="4346551" cy="3933384"/>
          </a:xfrm>
        </p:spPr>
        <p:txBody>
          <a:bodyPr/>
          <a:lstStyle/>
          <a:p>
            <a:r>
              <a:rPr lang="en-US" sz="2800" dirty="0" smtClean="0"/>
              <a:t>Network Security modeled after physical access security</a:t>
            </a:r>
          </a:p>
          <a:p>
            <a:r>
              <a:rPr lang="en-US" sz="2800" dirty="0" smtClean="0"/>
              <a:t>Segregated networks. Well-defined gates. </a:t>
            </a:r>
          </a:p>
          <a:p>
            <a:r>
              <a:rPr lang="en-US" sz="2800" dirty="0" smtClean="0"/>
              <a:t>Access control at the network/gateway level.</a:t>
            </a:r>
          </a:p>
          <a:p>
            <a:r>
              <a:rPr lang="en-US" sz="2800" dirty="0" smtClean="0"/>
              <a:t>Network access sufficient to access assets.</a:t>
            </a:r>
            <a:endParaRPr lang="en-US" sz="2800" dirty="0"/>
          </a:p>
        </p:txBody>
      </p:sp>
      <p:sp>
        <p:nvSpPr>
          <p:cNvPr id="3" name="Title 2"/>
          <p:cNvSpPr>
            <a:spLocks noGrp="1"/>
          </p:cNvSpPr>
          <p:nvPr>
            <p:ph type="title"/>
          </p:nvPr>
        </p:nvSpPr>
        <p:spPr/>
        <p:txBody>
          <a:bodyPr/>
          <a:lstStyle/>
          <a:p>
            <a:r>
              <a:rPr lang="en-US" dirty="0" smtClean="0"/>
              <a:t>Legacy Network Design Attitude Reality</a:t>
            </a:r>
            <a:endParaRPr lang="en-US" dirty="0"/>
          </a:p>
        </p:txBody>
      </p:sp>
      <p:sp>
        <p:nvSpPr>
          <p:cNvPr id="6" name="Rectangle 5"/>
          <p:cNvSpPr/>
          <p:nvPr/>
        </p:nvSpPr>
        <p:spPr>
          <a:xfrm>
            <a:off x="659446" y="1820862"/>
            <a:ext cx="5562007" cy="4345464"/>
          </a:xfrm>
          <a:prstGeom prst="rect">
            <a:avLst/>
          </a:prstGeom>
          <a:solidFill>
            <a:schemeClr val="accent2">
              <a:lumMod val="20000"/>
              <a:lumOff val="80000"/>
            </a:schemeClr>
          </a:solidFill>
          <a:ln w="28575">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t"/>
          <a:lstStyle/>
          <a:p>
            <a:pPr algn="r"/>
            <a:endParaRPr lang="de-DE" dirty="0" smtClean="0">
              <a:solidFill>
                <a:prstClr val="black"/>
              </a:solidFill>
              <a:cs typeface="Segoe UI" panose="020B0502040204020203" pitchFamily="34" charset="0"/>
            </a:endParaRPr>
          </a:p>
        </p:txBody>
      </p:sp>
      <p:sp>
        <p:nvSpPr>
          <p:cNvPr id="8" name="Rectangle 7"/>
          <p:cNvSpPr/>
          <p:nvPr/>
        </p:nvSpPr>
        <p:spPr>
          <a:xfrm>
            <a:off x="1054919" y="4175282"/>
            <a:ext cx="755703" cy="692727"/>
          </a:xfrm>
          <a:prstGeom prst="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9" name="Rectangle 8"/>
          <p:cNvSpPr/>
          <p:nvPr/>
        </p:nvSpPr>
        <p:spPr>
          <a:xfrm>
            <a:off x="2185558" y="5258611"/>
            <a:ext cx="755703" cy="692727"/>
          </a:xfrm>
          <a:prstGeom prst="rect">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10" name="Rectangle 9"/>
          <p:cNvSpPr/>
          <p:nvPr/>
        </p:nvSpPr>
        <p:spPr>
          <a:xfrm>
            <a:off x="2186596" y="3314586"/>
            <a:ext cx="755703" cy="692727"/>
          </a:xfrm>
          <a:prstGeom prst="rect">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de-DE" sz="1600" dirty="0" smtClean="0">
                <a:solidFill>
                  <a:prstClr val="black"/>
                </a:solidFill>
                <a:cs typeface="Segoe UI" panose="020B0502040204020203" pitchFamily="34" charset="0"/>
              </a:rPr>
              <a:t>Device</a:t>
            </a:r>
            <a:endParaRPr lang="en-US" sz="1600" dirty="0">
              <a:solidFill>
                <a:prstClr val="black"/>
              </a:solidFill>
              <a:cs typeface="Segoe UI" panose="020B0502040204020203" pitchFamily="34" charset="0"/>
            </a:endParaRPr>
          </a:p>
        </p:txBody>
      </p:sp>
      <p:cxnSp>
        <p:nvCxnSpPr>
          <p:cNvPr id="11" name="Curved Connector 10"/>
          <p:cNvCxnSpPr>
            <a:stCxn id="10" idx="1"/>
            <a:endCxn id="8" idx="0"/>
          </p:cNvCxnSpPr>
          <p:nvPr/>
        </p:nvCxnSpPr>
        <p:spPr>
          <a:xfrm rot="10800000" flipV="1">
            <a:off x="1432772" y="3660950"/>
            <a:ext cx="753825" cy="514332"/>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8" idx="2"/>
            <a:endCxn id="9" idx="1"/>
          </p:cNvCxnSpPr>
          <p:nvPr/>
        </p:nvCxnSpPr>
        <p:spPr>
          <a:xfrm rot="16200000" flipH="1">
            <a:off x="1440681" y="4860098"/>
            <a:ext cx="736966" cy="75278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9" idx="3"/>
            <a:endCxn id="14" idx="2"/>
          </p:cNvCxnSpPr>
          <p:nvPr/>
        </p:nvCxnSpPr>
        <p:spPr>
          <a:xfrm flipV="1">
            <a:off x="2941261" y="4873228"/>
            <a:ext cx="690629" cy="73174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254038" y="4180501"/>
            <a:ext cx="755703" cy="692727"/>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cxnSp>
        <p:nvCxnSpPr>
          <p:cNvPr id="15" name="Curved Connector 14"/>
          <p:cNvCxnSpPr>
            <a:stCxn id="14" idx="0"/>
            <a:endCxn id="10" idx="3"/>
          </p:cNvCxnSpPr>
          <p:nvPr/>
        </p:nvCxnSpPr>
        <p:spPr>
          <a:xfrm rot="16200000" flipV="1">
            <a:off x="3027320" y="3575930"/>
            <a:ext cx="519551" cy="689591"/>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25"/>
          <p:cNvCxnSpPr>
            <a:stCxn id="10" idx="2"/>
            <a:endCxn id="9" idx="0"/>
          </p:cNvCxnSpPr>
          <p:nvPr/>
        </p:nvCxnSpPr>
        <p:spPr>
          <a:xfrm flipH="1">
            <a:off x="2563410" y="4007313"/>
            <a:ext cx="1038" cy="12512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357393" y="1921389"/>
            <a:ext cx="236942" cy="589846"/>
            <a:chOff x="5227636" y="1212849"/>
            <a:chExt cx="304801" cy="836613"/>
          </a:xfrm>
        </p:grpSpPr>
        <p:sp>
          <p:nvSpPr>
            <p:cNvPr id="18" name="Oval 17"/>
            <p:cNvSpPr/>
            <p:nvPr/>
          </p:nvSpPr>
          <p:spPr>
            <a:xfrm>
              <a:off x="5227637" y="1212849"/>
              <a:ext cx="304800" cy="303213"/>
            </a:xfrm>
            <a:prstGeom prst="ellipse">
              <a:avLst/>
            </a:prstGeom>
            <a:noFill/>
            <a:ln w="19050"/>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19" name="Straight Connector 18"/>
            <p:cNvCxnSpPr>
              <a:stCxn id="18" idx="4"/>
            </p:cNvCxnSpPr>
            <p:nvPr/>
          </p:nvCxnSpPr>
          <p:spPr>
            <a:xfrm>
              <a:off x="5380037" y="1516062"/>
              <a:ext cx="0" cy="3810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2276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800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227636" y="1630362"/>
              <a:ext cx="152401" cy="1143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380037" y="1636442"/>
              <a:ext cx="152400" cy="952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 name="Curved Connector 25"/>
          <p:cNvCxnSpPr>
            <a:endCxn id="10" idx="0"/>
          </p:cNvCxnSpPr>
          <p:nvPr/>
        </p:nvCxnSpPr>
        <p:spPr>
          <a:xfrm>
            <a:off x="2564446" y="2575632"/>
            <a:ext cx="2" cy="738954"/>
          </a:xfrm>
          <a:prstGeom prst="straightConnector1">
            <a:avLst/>
          </a:prstGeom>
          <a:ln w="38100">
            <a:solidFill>
              <a:srgbClr val="E3008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p:nvPr/>
        </p:nvCxnSpPr>
        <p:spPr>
          <a:xfrm>
            <a:off x="2678746" y="2470258"/>
            <a:ext cx="1181101" cy="1609791"/>
          </a:xfrm>
          <a:prstGeom prst="curvedConnector2">
            <a:avLst/>
          </a:prstGeom>
          <a:ln w="38100">
            <a:solidFill>
              <a:srgbClr val="E3008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515003" y="2182080"/>
            <a:ext cx="888767" cy="461665"/>
          </a:xfrm>
          <a:prstGeom prst="rect">
            <a:avLst/>
          </a:prstGeom>
          <a:noFill/>
        </p:spPr>
        <p:txBody>
          <a:bodyPr wrap="square" lIns="91440" tIns="91440" rIns="91440" bIns="91440" rtlCol="0">
            <a:spAutoFit/>
          </a:bodyPr>
          <a:lstStyle/>
          <a:p>
            <a:pPr algn="ctr">
              <a:lnSpc>
                <a:spcPct val="90000"/>
              </a:lnSpc>
              <a:spcAft>
                <a:spcPts val="600"/>
              </a:spcAft>
            </a:pPr>
            <a:r>
              <a:rPr lang="de-DE" sz="1000" dirty="0" err="1" smtClean="0">
                <a:solidFill>
                  <a:srgbClr val="E3008C"/>
                </a:solidFill>
              </a:rPr>
              <a:t>Local</a:t>
            </a:r>
            <a:r>
              <a:rPr lang="de-DE" sz="1000" dirty="0">
                <a:solidFill>
                  <a:srgbClr val="E3008C"/>
                </a:solidFill>
              </a:rPr>
              <a:t/>
            </a:r>
            <a:br>
              <a:rPr lang="de-DE" sz="1000" dirty="0">
                <a:solidFill>
                  <a:srgbClr val="E3008C"/>
                </a:solidFill>
              </a:rPr>
            </a:br>
            <a:r>
              <a:rPr lang="de-DE" sz="1000" dirty="0" smtClean="0">
                <a:solidFill>
                  <a:srgbClr val="E3008C"/>
                </a:solidFill>
              </a:rPr>
              <a:t>Interaction</a:t>
            </a:r>
            <a:endParaRPr lang="en-US" sz="1000" dirty="0" err="1" smtClean="0">
              <a:solidFill>
                <a:srgbClr val="E3008C"/>
              </a:solidFill>
            </a:endParaRPr>
          </a:p>
        </p:txBody>
      </p:sp>
      <p:sp>
        <p:nvSpPr>
          <p:cNvPr id="74" name="Oval 73"/>
          <p:cNvSpPr/>
          <p:nvPr/>
        </p:nvSpPr>
        <p:spPr>
          <a:xfrm>
            <a:off x="2780929" y="3238883"/>
            <a:ext cx="239622" cy="220968"/>
          </a:xfrm>
          <a:prstGeom prst="ellipse">
            <a:avLst/>
          </a:prstGeom>
          <a:no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nvGrpSpPr>
          <p:cNvPr id="83" name="Group 82"/>
          <p:cNvGrpSpPr/>
          <p:nvPr/>
        </p:nvGrpSpPr>
        <p:grpSpPr>
          <a:xfrm>
            <a:off x="4674900" y="4440702"/>
            <a:ext cx="1276784" cy="1222342"/>
            <a:chOff x="8537620" y="2244908"/>
            <a:chExt cx="3733800" cy="3995554"/>
          </a:xfrm>
        </p:grpSpPr>
        <p:sp>
          <p:nvSpPr>
            <p:cNvPr id="84" name="Rectangle 83"/>
            <p:cNvSpPr/>
            <p:nvPr/>
          </p:nvSpPr>
          <p:spPr>
            <a:xfrm>
              <a:off x="8537620" y="2244908"/>
              <a:ext cx="3733800" cy="399555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1440" tIns="91440" rIns="91440" bIns="91440" rtlCol="0" anchor="b"/>
            <a:lstStyle/>
            <a:p>
              <a:pPr algn="r"/>
              <a:endParaRPr lang="en-US" sz="600" dirty="0">
                <a:solidFill>
                  <a:prstClr val="black"/>
                </a:solidFill>
                <a:cs typeface="Segoe UI" panose="020B0502040204020203" pitchFamily="34" charset="0"/>
              </a:endParaRPr>
            </a:p>
          </p:txBody>
        </p:sp>
        <p:sp>
          <p:nvSpPr>
            <p:cNvPr id="85" name="Rectangle 84"/>
            <p:cNvSpPr/>
            <p:nvPr/>
          </p:nvSpPr>
          <p:spPr>
            <a:xfrm>
              <a:off x="8715292" y="3427817"/>
              <a:ext cx="1013006" cy="145986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Gateway</a:t>
              </a:r>
              <a:endParaRPr lang="en-US" sz="600" dirty="0">
                <a:solidFill>
                  <a:prstClr val="black"/>
                </a:solidFill>
                <a:cs typeface="Segoe UI" panose="020B0502040204020203" pitchFamily="34" charset="0"/>
              </a:endParaRPr>
            </a:p>
          </p:txBody>
        </p:sp>
        <p:sp>
          <p:nvSpPr>
            <p:cNvPr id="86" name="Rectangle 85"/>
            <p:cNvSpPr/>
            <p:nvPr/>
          </p:nvSpPr>
          <p:spPr>
            <a:xfrm>
              <a:off x="8708641" y="2351331"/>
              <a:ext cx="3438262" cy="91912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Portals and APIs</a:t>
              </a:r>
              <a:endParaRPr lang="en-US" sz="600" dirty="0">
                <a:solidFill>
                  <a:prstClr val="black"/>
                </a:solidFill>
                <a:cs typeface="Segoe UI" panose="020B0502040204020203" pitchFamily="34" charset="0"/>
              </a:endParaRPr>
            </a:p>
          </p:txBody>
        </p:sp>
        <p:sp>
          <p:nvSpPr>
            <p:cNvPr id="87" name="Rectangle 86"/>
            <p:cNvSpPr/>
            <p:nvPr/>
          </p:nvSpPr>
          <p:spPr>
            <a:xfrm>
              <a:off x="9924286" y="3842902"/>
              <a:ext cx="1013006" cy="104478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smtClean="0">
                  <a:solidFill>
                    <a:prstClr val="black"/>
                  </a:solidFill>
                  <a:cs typeface="Segoe UI" panose="020B0502040204020203" pitchFamily="34" charset="0"/>
                </a:rPr>
                <a:t>Control System</a:t>
              </a:r>
              <a:endParaRPr lang="en-US" sz="600" dirty="0">
                <a:solidFill>
                  <a:prstClr val="black"/>
                </a:solidFill>
                <a:cs typeface="Segoe UI" panose="020B0502040204020203" pitchFamily="34" charset="0"/>
              </a:endParaRPr>
            </a:p>
          </p:txBody>
        </p:sp>
        <p:sp>
          <p:nvSpPr>
            <p:cNvPr id="88" name="Rectangle 87"/>
            <p:cNvSpPr/>
            <p:nvPr/>
          </p:nvSpPr>
          <p:spPr>
            <a:xfrm>
              <a:off x="11133281" y="3532995"/>
              <a:ext cx="1013006" cy="134793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sz="600" dirty="0" smtClean="0">
                  <a:solidFill>
                    <a:prstClr val="black"/>
                  </a:solidFill>
                  <a:cs typeface="Segoe UI" panose="020B0502040204020203" pitchFamily="34" charset="0"/>
                </a:rPr>
                <a:t>Analytics</a:t>
              </a:r>
              <a:endParaRPr lang="en-US" sz="600" dirty="0">
                <a:solidFill>
                  <a:prstClr val="black"/>
                </a:solidFill>
                <a:cs typeface="Segoe UI" panose="020B0502040204020203" pitchFamily="34" charset="0"/>
              </a:endParaRPr>
            </a:p>
          </p:txBody>
        </p:sp>
        <p:sp>
          <p:nvSpPr>
            <p:cNvPr id="89" name="Rectangle 88"/>
            <p:cNvSpPr/>
            <p:nvPr/>
          </p:nvSpPr>
          <p:spPr>
            <a:xfrm>
              <a:off x="9924285" y="5190662"/>
              <a:ext cx="2222001" cy="594664"/>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600" dirty="0" smtClean="0">
                  <a:solidFill>
                    <a:prstClr val="white"/>
                  </a:solidFill>
                  <a:cs typeface="Segoe UI" panose="020B0502040204020203" pitchFamily="34" charset="0"/>
                </a:rPr>
                <a:t>Data Management</a:t>
              </a:r>
              <a:endParaRPr lang="en-US" sz="600" dirty="0">
                <a:solidFill>
                  <a:prstClr val="white"/>
                </a:solidFill>
                <a:cs typeface="Segoe UI" panose="020B0502040204020203" pitchFamily="34" charset="0"/>
              </a:endParaRPr>
            </a:p>
          </p:txBody>
        </p:sp>
        <p:cxnSp>
          <p:nvCxnSpPr>
            <p:cNvPr id="90" name="Curved Connector 89"/>
            <p:cNvCxnSpPr/>
            <p:nvPr/>
          </p:nvCxnSpPr>
          <p:spPr>
            <a:xfrm flipV="1">
              <a:off x="9728298" y="3699049"/>
              <a:ext cx="1404983" cy="1"/>
            </a:xfrm>
            <a:prstGeom prst="curvedConnector3">
              <a:avLst>
                <a:gd name="adj1" fmla="val 48616"/>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Curved Connector 161"/>
            <p:cNvCxnSpPr>
              <a:stCxn id="87" idx="3"/>
            </p:cNvCxnSpPr>
            <p:nvPr/>
          </p:nvCxnSpPr>
          <p:spPr>
            <a:xfrm>
              <a:off x="10937292"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Curved Connector 161"/>
            <p:cNvCxnSpPr/>
            <p:nvPr/>
          </p:nvCxnSpPr>
          <p:spPr>
            <a:xfrm>
              <a:off x="9728298"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Curved Connector 161"/>
            <p:cNvCxnSpPr>
              <a:stCxn id="85" idx="2"/>
              <a:endCxn id="89" idx="1"/>
            </p:cNvCxnSpPr>
            <p:nvPr/>
          </p:nvCxnSpPr>
          <p:spPr>
            <a:xfrm rot="16200000" flipH="1">
              <a:off x="9272886" y="4836595"/>
              <a:ext cx="600308" cy="702490"/>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Curved Connector 161"/>
            <p:cNvCxnSpPr/>
            <p:nvPr/>
          </p:nvCxnSpPr>
          <p:spPr>
            <a:xfrm>
              <a:off x="10427772" y="4887685"/>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urved Connector 161"/>
            <p:cNvCxnSpPr/>
            <p:nvPr/>
          </p:nvCxnSpPr>
          <p:spPr>
            <a:xfrm>
              <a:off x="11639782" y="4883927"/>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Curved Connector 161"/>
            <p:cNvCxnSpPr/>
            <p:nvPr/>
          </p:nvCxnSpPr>
          <p:spPr>
            <a:xfrm>
              <a:off x="10404519" y="3276556"/>
              <a:ext cx="1" cy="55097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Curved Connector 161"/>
            <p:cNvCxnSpPr>
              <a:endCxn id="88" idx="0"/>
            </p:cNvCxnSpPr>
            <p:nvPr/>
          </p:nvCxnSpPr>
          <p:spPr>
            <a:xfrm>
              <a:off x="11639782" y="3257510"/>
              <a:ext cx="2" cy="27548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Curved Connector 161"/>
            <p:cNvCxnSpPr>
              <a:endCxn id="89" idx="0"/>
            </p:cNvCxnSpPr>
            <p:nvPr/>
          </p:nvCxnSpPr>
          <p:spPr>
            <a:xfrm>
              <a:off x="11030785" y="3279948"/>
              <a:ext cx="4501" cy="191071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9" name="Curved Connector 98"/>
          <p:cNvCxnSpPr>
            <a:endCxn id="85" idx="1"/>
          </p:cNvCxnSpPr>
          <p:nvPr/>
        </p:nvCxnSpPr>
        <p:spPr>
          <a:xfrm flipV="1">
            <a:off x="3028297" y="5025890"/>
            <a:ext cx="1707358" cy="637154"/>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p:cNvCxnSpPr/>
          <p:nvPr/>
        </p:nvCxnSpPr>
        <p:spPr>
          <a:xfrm>
            <a:off x="4024064" y="4649011"/>
            <a:ext cx="694817" cy="224181"/>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430846" y="1516062"/>
            <a:ext cx="6629400" cy="4953000"/>
          </a:xfrm>
          <a:prstGeom prst="rect">
            <a:avLst/>
          </a:prstGeom>
          <a:noFill/>
          <a:ln w="57150">
            <a:solidFill>
              <a:srgbClr val="FF0000"/>
            </a:solid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03" name="Pie 102"/>
          <p:cNvSpPr/>
          <p:nvPr/>
        </p:nvSpPr>
        <p:spPr>
          <a:xfrm>
            <a:off x="6378255" y="2287194"/>
            <a:ext cx="1363982" cy="1467199"/>
          </a:xfrm>
          <a:prstGeom prst="pie">
            <a:avLst>
              <a:gd name="adj1" fmla="val 13218898"/>
              <a:gd name="adj2" fmla="val 16200000"/>
            </a:avLst>
          </a:prstGeom>
          <a:noFill/>
          <a:ln w="57150">
            <a:solidFill>
              <a:srgbClr val="FF0000"/>
            </a:solid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05" name="Round Single Corner Rectangle 104"/>
          <p:cNvSpPr/>
          <p:nvPr/>
        </p:nvSpPr>
        <p:spPr>
          <a:xfrm>
            <a:off x="6136174" y="2242590"/>
            <a:ext cx="162072" cy="829068"/>
          </a:xfrm>
          <a:prstGeom prst="round1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nvGrpSpPr>
          <p:cNvPr id="106" name="Group 105"/>
          <p:cNvGrpSpPr/>
          <p:nvPr/>
        </p:nvGrpSpPr>
        <p:grpSpPr>
          <a:xfrm>
            <a:off x="7438095" y="2355263"/>
            <a:ext cx="236942" cy="589846"/>
            <a:chOff x="5227636" y="1212849"/>
            <a:chExt cx="304801" cy="836613"/>
          </a:xfrm>
        </p:grpSpPr>
        <p:sp>
          <p:nvSpPr>
            <p:cNvPr id="107" name="Oval 106"/>
            <p:cNvSpPr/>
            <p:nvPr/>
          </p:nvSpPr>
          <p:spPr>
            <a:xfrm>
              <a:off x="5227637" y="1212849"/>
              <a:ext cx="304800" cy="303213"/>
            </a:xfrm>
            <a:prstGeom prst="ellipse">
              <a:avLst/>
            </a:prstGeom>
            <a:noFill/>
            <a:ln w="19050"/>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108" name="Straight Connector 107"/>
            <p:cNvCxnSpPr>
              <a:stCxn id="107" idx="4"/>
            </p:cNvCxnSpPr>
            <p:nvPr/>
          </p:nvCxnSpPr>
          <p:spPr>
            <a:xfrm>
              <a:off x="5380037" y="1516062"/>
              <a:ext cx="0" cy="3810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52276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3800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5227636" y="1630362"/>
              <a:ext cx="152401" cy="1143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380037" y="1636442"/>
              <a:ext cx="152400" cy="952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4" name="Straight Arrow Connector 113"/>
          <p:cNvCxnSpPr/>
          <p:nvPr/>
        </p:nvCxnSpPr>
        <p:spPr>
          <a:xfrm flipH="1" flipV="1">
            <a:off x="5562494" y="2643745"/>
            <a:ext cx="1802552" cy="101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125946" y="3020793"/>
            <a:ext cx="1078316"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smtClean="0">
                <a:gradFill>
                  <a:gsLst>
                    <a:gs pos="2917">
                      <a:prstClr val="black"/>
                    </a:gs>
                    <a:gs pos="30000">
                      <a:prstClr val="black"/>
                    </a:gs>
                  </a:gsLst>
                  <a:lin ang="5400000" scaled="0"/>
                </a:gradFill>
              </a:rPr>
              <a:t>AuthN</a:t>
            </a:r>
            <a:r>
              <a:rPr lang="en-US" sz="1400" dirty="0" smtClean="0">
                <a:gradFill>
                  <a:gsLst>
                    <a:gs pos="2917">
                      <a:prstClr val="black"/>
                    </a:gs>
                    <a:gs pos="30000">
                      <a:prstClr val="black"/>
                    </a:gs>
                  </a:gsLst>
                  <a:lin ang="5400000" scaled="0"/>
                </a:gradFill>
              </a:rPr>
              <a:t>/Z</a:t>
            </a:r>
          </a:p>
        </p:txBody>
      </p:sp>
    </p:spTree>
    <p:extLst>
      <p:ext uri="{BB962C8B-B14F-4D97-AF65-F5344CB8AC3E}">
        <p14:creationId xmlns:p14="http://schemas.microsoft.com/office/powerpoint/2010/main" val="779525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Oval 152"/>
          <p:cNvSpPr/>
          <p:nvPr/>
        </p:nvSpPr>
        <p:spPr>
          <a:xfrm>
            <a:off x="1427821" y="1035552"/>
            <a:ext cx="9552346" cy="5880246"/>
          </a:xfrm>
          <a:prstGeom prst="ellipse">
            <a:avLst/>
          </a:prstGeom>
          <a:solidFill>
            <a:schemeClr val="bg1"/>
          </a:solidFill>
          <a:ln>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9" name="Oval 148"/>
          <p:cNvSpPr/>
          <p:nvPr/>
        </p:nvSpPr>
        <p:spPr>
          <a:xfrm>
            <a:off x="7423602" y="2116076"/>
            <a:ext cx="3403530" cy="3506347"/>
          </a:xfrm>
          <a:prstGeom prst="ellips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7" name="Oval 146"/>
          <p:cNvSpPr/>
          <p:nvPr/>
        </p:nvSpPr>
        <p:spPr>
          <a:xfrm>
            <a:off x="1581463" y="2252782"/>
            <a:ext cx="3403530" cy="3506347"/>
          </a:xfrm>
          <a:prstGeom prst="ellips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21" name="Group 20"/>
          <p:cNvGrpSpPr/>
          <p:nvPr/>
        </p:nvGrpSpPr>
        <p:grpSpPr>
          <a:xfrm>
            <a:off x="4343080" y="2367444"/>
            <a:ext cx="835709" cy="2452625"/>
            <a:chOff x="2137558" y="1905989"/>
            <a:chExt cx="819397" cy="2404753"/>
          </a:xfrm>
        </p:grpSpPr>
        <p:grpSp>
          <p:nvGrpSpPr>
            <p:cNvPr id="19" name="Group 18"/>
            <p:cNvGrpSpPr/>
            <p:nvPr/>
          </p:nvGrpSpPr>
          <p:grpSpPr>
            <a:xfrm>
              <a:off x="2137558" y="2612571"/>
              <a:ext cx="819397" cy="1698171"/>
              <a:chOff x="1882239" y="1852551"/>
              <a:chExt cx="819397" cy="1698171"/>
            </a:xfrm>
          </p:grpSpPr>
          <p:sp>
            <p:nvSpPr>
              <p:cNvPr id="5" name="Rectangle 4"/>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6" name="Rectangle 5"/>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7" name="Rectangle 6"/>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8" name="Rectangle 7"/>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9" name="Rectangle 8"/>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10" name="Oval 9"/>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 name="Oval 10"/>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2" name="Oval 11"/>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3" name="Oval 12"/>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4" name="Oval 13"/>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5" name="Oval 14"/>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6" name="Rectangle 15"/>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17" name="Flowchart: Terminator 16"/>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18" name="Flowchart: Terminator 17"/>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20" name="Flowchart: Process 19"/>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cxnSp>
        <p:nvCxnSpPr>
          <p:cNvPr id="33" name="Straight Arrow Connector 11"/>
          <p:cNvCxnSpPr>
            <a:stCxn id="5" idx="3"/>
            <a:endCxn id="53" idx="1"/>
          </p:cNvCxnSpPr>
          <p:nvPr/>
        </p:nvCxnSpPr>
        <p:spPr>
          <a:xfrm>
            <a:off x="5178788" y="3954081"/>
            <a:ext cx="20163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7195176" y="2367444"/>
            <a:ext cx="835709" cy="2452625"/>
            <a:chOff x="2137558" y="1905989"/>
            <a:chExt cx="819397" cy="2404753"/>
          </a:xfrm>
        </p:grpSpPr>
        <p:grpSp>
          <p:nvGrpSpPr>
            <p:cNvPr id="51" name="Group 50"/>
            <p:cNvGrpSpPr/>
            <p:nvPr/>
          </p:nvGrpSpPr>
          <p:grpSpPr>
            <a:xfrm>
              <a:off x="2137558" y="2612571"/>
              <a:ext cx="819397" cy="1698171"/>
              <a:chOff x="1882239" y="1852551"/>
              <a:chExt cx="819397" cy="1698171"/>
            </a:xfrm>
          </p:grpSpPr>
          <p:sp>
            <p:nvSpPr>
              <p:cNvPr id="53" name="Rectangle 52"/>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54" name="Rectangle 53"/>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5" name="Rectangle 54"/>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6" name="Rectangle 55"/>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7" name="Rectangle 56"/>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8" name="Oval 57"/>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Oval 58"/>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0" name="Oval 59"/>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1" name="Oval 60"/>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2" name="Oval 61"/>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3" name="Oval 62"/>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4" name="Rectangle 63"/>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65" name="Flowchart: Terminator 64"/>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66" name="Flowchart: Terminator 65"/>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52" name="Flowchart: Process 51"/>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grpSp>
        <p:nvGrpSpPr>
          <p:cNvPr id="152" name="Group 151"/>
          <p:cNvGrpSpPr/>
          <p:nvPr/>
        </p:nvGrpSpPr>
        <p:grpSpPr>
          <a:xfrm>
            <a:off x="8772512" y="3381802"/>
            <a:ext cx="1750443" cy="1168858"/>
            <a:chOff x="8600419" y="3315793"/>
            <a:chExt cx="1716276" cy="1146043"/>
          </a:xfrm>
        </p:grpSpPr>
        <p:sp>
          <p:nvSpPr>
            <p:cNvPr id="67" name="Flowchart: Process 66"/>
            <p:cNvSpPr/>
            <p:nvPr/>
          </p:nvSpPr>
          <p:spPr>
            <a:xfrm>
              <a:off x="8600419" y="3317354"/>
              <a:ext cx="1716276" cy="1144482"/>
            </a:xfrm>
            <a:prstGeom prst="flowChartProcess">
              <a:avLst/>
            </a:prstGeom>
            <a:solidFill>
              <a:schemeClr val="bg2">
                <a:lumMod val="90000"/>
              </a:schemeClr>
            </a:solidFill>
            <a:ln>
              <a:solidFill>
                <a:schemeClr val="bg2">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68" name="Flowchart: Process 67"/>
            <p:cNvSpPr/>
            <p:nvPr/>
          </p:nvSpPr>
          <p:spPr>
            <a:xfrm>
              <a:off x="868240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69" name="Flowchart: Process 68"/>
            <p:cNvSpPr/>
            <p:nvPr/>
          </p:nvSpPr>
          <p:spPr>
            <a:xfrm>
              <a:off x="877995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0" name="Flowchart: Process 69"/>
            <p:cNvSpPr/>
            <p:nvPr/>
          </p:nvSpPr>
          <p:spPr>
            <a:xfrm>
              <a:off x="887751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1" name="Flowchart: Process 70"/>
            <p:cNvSpPr/>
            <p:nvPr/>
          </p:nvSpPr>
          <p:spPr>
            <a:xfrm>
              <a:off x="897506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2" name="Flowchart: Process 71"/>
            <p:cNvSpPr/>
            <p:nvPr/>
          </p:nvSpPr>
          <p:spPr>
            <a:xfrm>
              <a:off x="907261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3" name="Flowchart: Process 72"/>
            <p:cNvSpPr/>
            <p:nvPr/>
          </p:nvSpPr>
          <p:spPr>
            <a:xfrm>
              <a:off x="917017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4" name="Flowchart: Process 73"/>
            <p:cNvSpPr/>
            <p:nvPr/>
          </p:nvSpPr>
          <p:spPr>
            <a:xfrm>
              <a:off x="926772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5" name="Flowchart: Process 74"/>
            <p:cNvSpPr/>
            <p:nvPr/>
          </p:nvSpPr>
          <p:spPr>
            <a:xfrm>
              <a:off x="936527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6" name="Flowchart: Process 75"/>
            <p:cNvSpPr/>
            <p:nvPr/>
          </p:nvSpPr>
          <p:spPr>
            <a:xfrm>
              <a:off x="946283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7" name="Flowchart: Process 76"/>
            <p:cNvSpPr/>
            <p:nvPr/>
          </p:nvSpPr>
          <p:spPr>
            <a:xfrm>
              <a:off x="956038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8" name="Flowchart: Process 77"/>
            <p:cNvSpPr/>
            <p:nvPr/>
          </p:nvSpPr>
          <p:spPr>
            <a:xfrm>
              <a:off x="965793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79" name="Flowchart: Process 78"/>
            <p:cNvSpPr/>
            <p:nvPr/>
          </p:nvSpPr>
          <p:spPr>
            <a:xfrm>
              <a:off x="975549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80" name="Flowchart: Process 79"/>
            <p:cNvSpPr/>
            <p:nvPr/>
          </p:nvSpPr>
          <p:spPr>
            <a:xfrm>
              <a:off x="9853043"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81" name="Flowchart: Process 80"/>
            <p:cNvSpPr/>
            <p:nvPr/>
          </p:nvSpPr>
          <p:spPr>
            <a:xfrm>
              <a:off x="995059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82" name="Flowchart: Process 81"/>
            <p:cNvSpPr/>
            <p:nvPr/>
          </p:nvSpPr>
          <p:spPr>
            <a:xfrm>
              <a:off x="1004815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83" name="Flowchart: Process 82"/>
            <p:cNvSpPr/>
            <p:nvPr/>
          </p:nvSpPr>
          <p:spPr>
            <a:xfrm>
              <a:off x="10145703"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2" name="Flowchart: Process 91"/>
            <p:cNvSpPr/>
            <p:nvPr/>
          </p:nvSpPr>
          <p:spPr>
            <a:xfrm>
              <a:off x="868240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3" name="Flowchart: Process 92"/>
            <p:cNvSpPr/>
            <p:nvPr/>
          </p:nvSpPr>
          <p:spPr>
            <a:xfrm>
              <a:off x="877995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4" name="Flowchart: Process 93"/>
            <p:cNvSpPr/>
            <p:nvPr/>
          </p:nvSpPr>
          <p:spPr>
            <a:xfrm>
              <a:off x="887751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5" name="Flowchart: Process 94"/>
            <p:cNvSpPr/>
            <p:nvPr/>
          </p:nvSpPr>
          <p:spPr>
            <a:xfrm>
              <a:off x="897506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6" name="Flowchart: Process 95"/>
            <p:cNvSpPr/>
            <p:nvPr/>
          </p:nvSpPr>
          <p:spPr>
            <a:xfrm>
              <a:off x="907261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7" name="Flowchart: Process 96"/>
            <p:cNvSpPr/>
            <p:nvPr/>
          </p:nvSpPr>
          <p:spPr>
            <a:xfrm>
              <a:off x="917017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8" name="Flowchart: Process 97"/>
            <p:cNvSpPr/>
            <p:nvPr/>
          </p:nvSpPr>
          <p:spPr>
            <a:xfrm>
              <a:off x="926772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99" name="Flowchart: Process 98"/>
            <p:cNvSpPr/>
            <p:nvPr/>
          </p:nvSpPr>
          <p:spPr>
            <a:xfrm>
              <a:off x="936527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0" name="Flowchart: Process 99"/>
            <p:cNvSpPr/>
            <p:nvPr/>
          </p:nvSpPr>
          <p:spPr>
            <a:xfrm>
              <a:off x="946283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1" name="Flowchart: Process 100"/>
            <p:cNvSpPr/>
            <p:nvPr/>
          </p:nvSpPr>
          <p:spPr>
            <a:xfrm>
              <a:off x="956038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2" name="Flowchart: Process 101"/>
            <p:cNvSpPr/>
            <p:nvPr/>
          </p:nvSpPr>
          <p:spPr>
            <a:xfrm>
              <a:off x="965793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3" name="Flowchart: Process 102"/>
            <p:cNvSpPr/>
            <p:nvPr/>
          </p:nvSpPr>
          <p:spPr>
            <a:xfrm>
              <a:off x="975549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4" name="Flowchart: Process 103"/>
            <p:cNvSpPr/>
            <p:nvPr/>
          </p:nvSpPr>
          <p:spPr>
            <a:xfrm>
              <a:off x="9853043"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5" name="Flowchart: Process 104"/>
            <p:cNvSpPr/>
            <p:nvPr/>
          </p:nvSpPr>
          <p:spPr>
            <a:xfrm>
              <a:off x="995059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6" name="Flowchart: Process 105"/>
            <p:cNvSpPr/>
            <p:nvPr/>
          </p:nvSpPr>
          <p:spPr>
            <a:xfrm>
              <a:off x="1004815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07" name="Flowchart: Process 106"/>
            <p:cNvSpPr/>
            <p:nvPr/>
          </p:nvSpPr>
          <p:spPr>
            <a:xfrm>
              <a:off x="10145703"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836">
                <a:solidFill>
                  <a:prstClr val="white"/>
                </a:solidFill>
              </a:endParaRPr>
            </a:p>
          </p:txBody>
        </p:sp>
        <p:sp>
          <p:nvSpPr>
            <p:cNvPr id="115" name="Flowchart: Process 114"/>
            <p:cNvSpPr/>
            <p:nvPr/>
          </p:nvSpPr>
          <p:spPr>
            <a:xfrm>
              <a:off x="8682404" y="3520795"/>
              <a:ext cx="877980" cy="751451"/>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28" dirty="0">
                  <a:solidFill>
                    <a:prstClr val="black"/>
                  </a:solidFill>
                  <a:latin typeface="LCD" panose="04040504020302020404" pitchFamily="82" charset="0"/>
                </a:rPr>
                <a:t>PLC</a:t>
              </a:r>
            </a:p>
          </p:txBody>
        </p:sp>
        <p:sp>
          <p:nvSpPr>
            <p:cNvPr id="116" name="Flowchart: Process 115"/>
            <p:cNvSpPr/>
            <p:nvPr/>
          </p:nvSpPr>
          <p:spPr>
            <a:xfrm>
              <a:off x="9642368" y="352001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836">
                <a:solidFill>
                  <a:prstClr val="white"/>
                </a:solidFill>
              </a:endParaRPr>
            </a:p>
          </p:txBody>
        </p:sp>
        <p:sp>
          <p:nvSpPr>
            <p:cNvPr id="117" name="Flowchart: Process 116"/>
            <p:cNvSpPr/>
            <p:nvPr/>
          </p:nvSpPr>
          <p:spPr>
            <a:xfrm>
              <a:off x="9642367" y="364290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836">
                <a:solidFill>
                  <a:prstClr val="white"/>
                </a:solidFill>
              </a:endParaRPr>
            </a:p>
          </p:txBody>
        </p:sp>
        <p:sp>
          <p:nvSpPr>
            <p:cNvPr id="118" name="Flowchart: Process 117"/>
            <p:cNvSpPr/>
            <p:nvPr/>
          </p:nvSpPr>
          <p:spPr>
            <a:xfrm>
              <a:off x="9642366" y="376579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836">
                <a:solidFill>
                  <a:prstClr val="white"/>
                </a:solidFill>
              </a:endParaRPr>
            </a:p>
          </p:txBody>
        </p:sp>
        <p:sp>
          <p:nvSpPr>
            <p:cNvPr id="119" name="Flowchart: Process 118"/>
            <p:cNvSpPr/>
            <p:nvPr/>
          </p:nvSpPr>
          <p:spPr>
            <a:xfrm>
              <a:off x="9642366" y="388868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836">
                <a:solidFill>
                  <a:prstClr val="white"/>
                </a:solidFill>
              </a:endParaRPr>
            </a:p>
          </p:txBody>
        </p:sp>
        <p:cxnSp>
          <p:nvCxnSpPr>
            <p:cNvPr id="121" name="Straight Connector 120"/>
            <p:cNvCxnSpPr/>
            <p:nvPr/>
          </p:nvCxnSpPr>
          <p:spPr>
            <a:xfrm>
              <a:off x="9789606" y="3560791"/>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22" name="Straight Connector 121"/>
            <p:cNvCxnSpPr/>
            <p:nvPr/>
          </p:nvCxnSpPr>
          <p:spPr>
            <a:xfrm>
              <a:off x="9789606" y="3684465"/>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23" name="Straight Connector 122"/>
            <p:cNvCxnSpPr/>
            <p:nvPr/>
          </p:nvCxnSpPr>
          <p:spPr>
            <a:xfrm>
              <a:off x="9789606" y="3808139"/>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24" name="Straight Connector 123"/>
            <p:cNvCxnSpPr/>
            <p:nvPr/>
          </p:nvCxnSpPr>
          <p:spPr>
            <a:xfrm>
              <a:off x="9789606" y="3931813"/>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grpSp>
      <p:cxnSp>
        <p:nvCxnSpPr>
          <p:cNvPr id="129" name="Straight Arrow Connector 11"/>
          <p:cNvCxnSpPr>
            <a:stCxn id="53" idx="3"/>
            <a:endCxn id="67" idx="1"/>
          </p:cNvCxnSpPr>
          <p:nvPr/>
        </p:nvCxnSpPr>
        <p:spPr>
          <a:xfrm>
            <a:off x="8030885" y="3954081"/>
            <a:ext cx="741628" cy="12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35" name="Group 134"/>
          <p:cNvGrpSpPr/>
          <p:nvPr/>
        </p:nvGrpSpPr>
        <p:grpSpPr>
          <a:xfrm>
            <a:off x="1984262" y="3464574"/>
            <a:ext cx="1510001" cy="1027918"/>
            <a:chOff x="8771114" y="1583646"/>
            <a:chExt cx="2572933" cy="1609047"/>
          </a:xfrm>
        </p:grpSpPr>
        <p:grpSp>
          <p:nvGrpSpPr>
            <p:cNvPr id="136" name="Group 135"/>
            <p:cNvGrpSpPr/>
            <p:nvPr/>
          </p:nvGrpSpPr>
          <p:grpSpPr>
            <a:xfrm>
              <a:off x="8964737" y="1583646"/>
              <a:ext cx="2185689" cy="1266916"/>
              <a:chOff x="751490" y="1417637"/>
              <a:chExt cx="1045780" cy="1590423"/>
            </a:xfrm>
          </p:grpSpPr>
          <p:sp>
            <p:nvSpPr>
              <p:cNvPr id="138" name="Rounded Rectangle 137"/>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59"/>
                <a:endParaRPr lang="en-US" sz="1224" dirty="0">
                  <a:solidFill>
                    <a:prstClr val="black"/>
                  </a:solidFill>
                </a:endParaRPr>
              </a:p>
            </p:txBody>
          </p:sp>
          <p:sp>
            <p:nvSpPr>
              <p:cNvPr id="140" name="Rounded Rectangle 139"/>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32559"/>
                <a:endParaRPr lang="en-US" sz="1224">
                  <a:solidFill>
                    <a:prstClr val="black"/>
                  </a:solidFill>
                </a:endParaRPr>
              </a:p>
            </p:txBody>
          </p:sp>
        </p:grpSp>
        <p:sp>
          <p:nvSpPr>
            <p:cNvPr id="137" name="Trapezoid 136"/>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32559"/>
              <a:endParaRPr lang="en-US" sz="1224">
                <a:solidFill>
                  <a:prstClr val="black"/>
                </a:solidFill>
              </a:endParaRPr>
            </a:p>
          </p:txBody>
        </p:sp>
      </p:grpSp>
      <p:cxnSp>
        <p:nvCxnSpPr>
          <p:cNvPr id="141" name="Straight Arrow Connector 11"/>
          <p:cNvCxnSpPr>
            <a:endCxn id="5" idx="1"/>
          </p:cNvCxnSpPr>
          <p:nvPr/>
        </p:nvCxnSpPr>
        <p:spPr>
          <a:xfrm>
            <a:off x="3387725" y="3954080"/>
            <a:ext cx="95535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5" name="Picture 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174" y="3399500"/>
            <a:ext cx="367167" cy="1035410"/>
          </a:xfrm>
          <a:prstGeom prst="rect">
            <a:avLst/>
          </a:prstGeom>
        </p:spPr>
      </p:pic>
      <p:sp>
        <p:nvSpPr>
          <p:cNvPr id="146" name="TextBox 145"/>
          <p:cNvSpPr txBox="1"/>
          <p:nvPr/>
        </p:nvSpPr>
        <p:spPr>
          <a:xfrm>
            <a:off x="5869938" y="3497979"/>
            <a:ext cx="651023" cy="382308"/>
          </a:xfrm>
          <a:prstGeom prst="rect">
            <a:avLst/>
          </a:prstGeom>
          <a:noFill/>
        </p:spPr>
        <p:txBody>
          <a:bodyPr wrap="none" rtlCol="0">
            <a:spAutoFit/>
          </a:bodyPr>
          <a:lstStyle/>
          <a:p>
            <a:r>
              <a:rPr lang="en-US" sz="1836" dirty="0">
                <a:solidFill>
                  <a:prstClr val="black"/>
                </a:solidFill>
              </a:rPr>
              <a:t>VPN</a:t>
            </a:r>
          </a:p>
        </p:txBody>
      </p:sp>
      <p:sp>
        <p:nvSpPr>
          <p:cNvPr id="148" name="TextBox 147"/>
          <p:cNvSpPr txBox="1"/>
          <p:nvPr/>
        </p:nvSpPr>
        <p:spPr>
          <a:xfrm>
            <a:off x="3051395" y="2670335"/>
            <a:ext cx="643240" cy="382308"/>
          </a:xfrm>
          <a:prstGeom prst="rect">
            <a:avLst/>
          </a:prstGeom>
          <a:noFill/>
        </p:spPr>
        <p:txBody>
          <a:bodyPr wrap="none" rtlCol="0">
            <a:spAutoFit/>
          </a:bodyPr>
          <a:lstStyle/>
          <a:p>
            <a:r>
              <a:rPr lang="en-US" sz="1836" dirty="0">
                <a:solidFill>
                  <a:prstClr val="black"/>
                </a:solidFill>
              </a:rPr>
              <a:t>LAN</a:t>
            </a:r>
          </a:p>
        </p:txBody>
      </p:sp>
      <p:sp>
        <p:nvSpPr>
          <p:cNvPr id="150" name="TextBox 149"/>
          <p:cNvSpPr txBox="1"/>
          <p:nvPr/>
        </p:nvSpPr>
        <p:spPr>
          <a:xfrm>
            <a:off x="8843296" y="2675992"/>
            <a:ext cx="643240" cy="382308"/>
          </a:xfrm>
          <a:prstGeom prst="rect">
            <a:avLst/>
          </a:prstGeom>
          <a:noFill/>
        </p:spPr>
        <p:txBody>
          <a:bodyPr wrap="none" rtlCol="0">
            <a:spAutoFit/>
          </a:bodyPr>
          <a:lstStyle/>
          <a:p>
            <a:r>
              <a:rPr lang="en-US" sz="1836" dirty="0">
                <a:solidFill>
                  <a:prstClr val="black"/>
                </a:solidFill>
              </a:rPr>
              <a:t>LAN</a:t>
            </a:r>
          </a:p>
        </p:txBody>
      </p:sp>
      <p:sp>
        <p:nvSpPr>
          <p:cNvPr id="4" name="Title 3"/>
          <p:cNvSpPr>
            <a:spLocks noGrp="1"/>
          </p:cNvSpPr>
          <p:nvPr>
            <p:ph type="title"/>
          </p:nvPr>
        </p:nvSpPr>
        <p:spPr>
          <a:xfrm>
            <a:off x="259212" y="217487"/>
            <a:ext cx="11889564" cy="917575"/>
          </a:xfrm>
        </p:spPr>
        <p:txBody>
          <a:bodyPr/>
          <a:lstStyle/>
          <a:p>
            <a:r>
              <a:rPr lang="en-US" dirty="0" smtClean="0"/>
              <a:t>Legacy Remote Access Practices</a:t>
            </a:r>
            <a:r>
              <a:rPr lang="en-US" dirty="0"/>
              <a:t/>
            </a:r>
            <a:br>
              <a:rPr lang="en-US" dirty="0"/>
            </a:br>
            <a:endParaRPr lang="en-US" dirty="0"/>
          </a:p>
        </p:txBody>
      </p:sp>
    </p:spTree>
    <p:extLst>
      <p:ext uri="{BB962C8B-B14F-4D97-AF65-F5344CB8AC3E}">
        <p14:creationId xmlns:p14="http://schemas.microsoft.com/office/powerpoint/2010/main" val="12710078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a:t>
            </a:r>
            <a:endParaRPr lang="en-US" dirty="0"/>
          </a:p>
        </p:txBody>
      </p:sp>
      <p:sp>
        <p:nvSpPr>
          <p:cNvPr id="4" name="Oval 3"/>
          <p:cNvSpPr/>
          <p:nvPr/>
        </p:nvSpPr>
        <p:spPr>
          <a:xfrm>
            <a:off x="2407924"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36" dirty="0">
                <a:solidFill>
                  <a:prstClr val="black"/>
                </a:solidFill>
              </a:rPr>
              <a:t>Service Desk</a:t>
            </a:r>
          </a:p>
        </p:txBody>
      </p:sp>
      <p:sp>
        <p:nvSpPr>
          <p:cNvPr id="5" name="Oval 4"/>
          <p:cNvSpPr/>
          <p:nvPr/>
        </p:nvSpPr>
        <p:spPr>
          <a:xfrm>
            <a:off x="8236645"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32" dirty="0">
                <a:solidFill>
                  <a:prstClr val="black"/>
                </a:solidFill>
              </a:rPr>
              <a:t>Machine Control Logic</a:t>
            </a:r>
          </a:p>
        </p:txBody>
      </p:sp>
      <p:sp>
        <p:nvSpPr>
          <p:cNvPr id="6" name="Rectangle 5"/>
          <p:cNvSpPr/>
          <p:nvPr/>
        </p:nvSpPr>
        <p:spPr>
          <a:xfrm>
            <a:off x="497377" y="3682159"/>
            <a:ext cx="1231113" cy="7056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36" dirty="0">
                <a:solidFill>
                  <a:prstClr val="black"/>
                </a:solidFill>
              </a:rPr>
              <a:t>Operator</a:t>
            </a:r>
          </a:p>
        </p:txBody>
      </p:sp>
      <p:sp>
        <p:nvSpPr>
          <p:cNvPr id="7" name="Equal 6"/>
          <p:cNvSpPr/>
          <p:nvPr/>
        </p:nvSpPr>
        <p:spPr>
          <a:xfrm>
            <a:off x="9800677" y="5060515"/>
            <a:ext cx="2232133" cy="840872"/>
          </a:xfrm>
          <a:prstGeom prst="mathEqual">
            <a:avLst>
              <a:gd name="adj1" fmla="val 0"/>
              <a:gd name="adj2" fmla="val 3721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prstClr val="black"/>
                </a:solidFill>
              </a:rPr>
              <a:t>Configuration</a:t>
            </a:r>
          </a:p>
        </p:txBody>
      </p:sp>
      <p:sp>
        <p:nvSpPr>
          <p:cNvPr id="8" name="Arc 7"/>
          <p:cNvSpPr/>
          <p:nvPr/>
        </p:nvSpPr>
        <p:spPr>
          <a:xfrm>
            <a:off x="2060982" y="2964533"/>
            <a:ext cx="1716177" cy="2011508"/>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sp>
        <p:nvSpPr>
          <p:cNvPr id="9" name="Arc 8"/>
          <p:cNvSpPr/>
          <p:nvPr/>
        </p:nvSpPr>
        <p:spPr>
          <a:xfrm>
            <a:off x="7770027" y="3040975"/>
            <a:ext cx="1681744" cy="1932516"/>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12" name="Straight Arrow Connector 11"/>
          <p:cNvCxnSpPr>
            <a:stCxn id="5" idx="6"/>
            <a:endCxn id="7" idx="5"/>
          </p:cNvCxnSpPr>
          <p:nvPr/>
        </p:nvCxnSpPr>
        <p:spPr>
          <a:xfrm>
            <a:off x="9875155" y="3969012"/>
            <a:ext cx="1041589" cy="1355473"/>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p:cNvCxnSpPr>
            <a:endCxn id="5" idx="5"/>
          </p:cNvCxnSpPr>
          <p:nvPr/>
        </p:nvCxnSpPr>
        <p:spPr>
          <a:xfrm rot="10800000">
            <a:off x="9635200" y="4541875"/>
            <a:ext cx="960667" cy="78261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1"/>
          <p:cNvCxnSpPr>
            <a:stCxn id="5" idx="3"/>
            <a:endCxn id="4" idx="5"/>
          </p:cNvCxnSpPr>
          <p:nvPr/>
        </p:nvCxnSpPr>
        <p:spPr>
          <a:xfrm rot="5400000">
            <a:off x="6141540" y="2206817"/>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2796875" y="3029234"/>
            <a:ext cx="1716177" cy="2011508"/>
          </a:xfrm>
          <a:prstGeom prst="arc">
            <a:avLst>
              <a:gd name="adj1" fmla="val 16960502"/>
              <a:gd name="adj2" fmla="val 5296140"/>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20" name="Straight Arrow Connector 11"/>
          <p:cNvCxnSpPr>
            <a:stCxn id="4" idx="7"/>
            <a:endCxn id="5" idx="1"/>
          </p:cNvCxnSpPr>
          <p:nvPr/>
        </p:nvCxnSpPr>
        <p:spPr>
          <a:xfrm rot="5400000" flipH="1" flipV="1">
            <a:off x="6141539" y="1061089"/>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1"/>
          <p:cNvCxnSpPr>
            <a:stCxn id="6" idx="0"/>
            <a:endCxn id="4" idx="1"/>
          </p:cNvCxnSpPr>
          <p:nvPr/>
        </p:nvCxnSpPr>
        <p:spPr>
          <a:xfrm rot="5400000" flipH="1" flipV="1">
            <a:off x="1737400" y="2771682"/>
            <a:ext cx="286011" cy="1534945"/>
          </a:xfrm>
          <a:prstGeom prst="curvedConnector3">
            <a:avLst>
              <a:gd name="adj1" fmla="val 26448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1"/>
          <p:cNvCxnSpPr>
            <a:stCxn id="4" idx="3"/>
            <a:endCxn id="6" idx="2"/>
          </p:cNvCxnSpPr>
          <p:nvPr/>
        </p:nvCxnSpPr>
        <p:spPr>
          <a:xfrm rot="5400000" flipH="1">
            <a:off x="1803378" y="3697376"/>
            <a:ext cx="154058" cy="1534945"/>
          </a:xfrm>
          <a:prstGeom prst="curvedConnector3">
            <a:avLst>
              <a:gd name="adj1" fmla="val -30536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8552" y="4443384"/>
            <a:ext cx="512056" cy="382308"/>
          </a:xfrm>
          <a:prstGeom prst="rect">
            <a:avLst/>
          </a:prstGeom>
          <a:noFill/>
        </p:spPr>
        <p:txBody>
          <a:bodyPr wrap="none" rtlCol="0">
            <a:spAutoFit/>
          </a:bodyPr>
          <a:lstStyle/>
          <a:p>
            <a:r>
              <a:rPr lang="en-US" sz="1836" dirty="0">
                <a:solidFill>
                  <a:prstClr val="black"/>
                </a:solidFill>
              </a:rPr>
              <a:t>S,R</a:t>
            </a:r>
          </a:p>
        </p:txBody>
      </p:sp>
      <p:sp>
        <p:nvSpPr>
          <p:cNvPr id="32" name="TextBox 31"/>
          <p:cNvSpPr txBox="1"/>
          <p:nvPr/>
        </p:nvSpPr>
        <p:spPr>
          <a:xfrm>
            <a:off x="1568039" y="5050121"/>
            <a:ext cx="635916" cy="382308"/>
          </a:xfrm>
          <a:prstGeom prst="rect">
            <a:avLst/>
          </a:prstGeom>
          <a:noFill/>
        </p:spPr>
        <p:txBody>
          <a:bodyPr wrap="none" rtlCol="0">
            <a:spAutoFit/>
          </a:bodyPr>
          <a:lstStyle/>
          <a:p>
            <a:r>
              <a:rPr lang="en-US" sz="1836" dirty="0">
                <a:solidFill>
                  <a:prstClr val="black"/>
                </a:solidFill>
              </a:rPr>
              <a:t>T,I,D</a:t>
            </a:r>
          </a:p>
        </p:txBody>
      </p:sp>
      <p:sp>
        <p:nvSpPr>
          <p:cNvPr id="33" name="TextBox 32"/>
          <p:cNvSpPr txBox="1"/>
          <p:nvPr/>
        </p:nvSpPr>
        <p:spPr>
          <a:xfrm>
            <a:off x="1568039" y="2523148"/>
            <a:ext cx="635916" cy="382308"/>
          </a:xfrm>
          <a:prstGeom prst="rect">
            <a:avLst/>
          </a:prstGeom>
          <a:noFill/>
        </p:spPr>
        <p:txBody>
          <a:bodyPr wrap="none" rtlCol="0">
            <a:spAutoFit/>
          </a:bodyPr>
          <a:lstStyle/>
          <a:p>
            <a:r>
              <a:rPr lang="en-US" sz="1836" dirty="0">
                <a:solidFill>
                  <a:prstClr val="black"/>
                </a:solidFill>
              </a:rPr>
              <a:t>T,I,D</a:t>
            </a:r>
          </a:p>
        </p:txBody>
      </p:sp>
      <p:sp>
        <p:nvSpPr>
          <p:cNvPr id="34" name="TextBox 33"/>
          <p:cNvSpPr txBox="1"/>
          <p:nvPr/>
        </p:nvSpPr>
        <p:spPr>
          <a:xfrm>
            <a:off x="5835648" y="2447436"/>
            <a:ext cx="635916" cy="382308"/>
          </a:xfrm>
          <a:prstGeom prst="rect">
            <a:avLst/>
          </a:prstGeom>
          <a:noFill/>
        </p:spPr>
        <p:txBody>
          <a:bodyPr wrap="none" rtlCol="0">
            <a:spAutoFit/>
          </a:bodyPr>
          <a:lstStyle/>
          <a:p>
            <a:r>
              <a:rPr lang="en-US" sz="1836" dirty="0">
                <a:solidFill>
                  <a:prstClr val="black"/>
                </a:solidFill>
              </a:rPr>
              <a:t>T,I,D</a:t>
            </a:r>
          </a:p>
        </p:txBody>
      </p:sp>
      <p:sp>
        <p:nvSpPr>
          <p:cNvPr id="35" name="TextBox 34"/>
          <p:cNvSpPr txBox="1"/>
          <p:nvPr/>
        </p:nvSpPr>
        <p:spPr>
          <a:xfrm>
            <a:off x="5835648" y="5238463"/>
            <a:ext cx="635916" cy="382308"/>
          </a:xfrm>
          <a:prstGeom prst="rect">
            <a:avLst/>
          </a:prstGeom>
          <a:noFill/>
        </p:spPr>
        <p:txBody>
          <a:bodyPr wrap="none" rtlCol="0">
            <a:spAutoFit/>
          </a:bodyPr>
          <a:lstStyle/>
          <a:p>
            <a:r>
              <a:rPr lang="en-US" sz="1836" dirty="0">
                <a:solidFill>
                  <a:prstClr val="black"/>
                </a:solidFill>
              </a:rPr>
              <a:t>T,I,D</a:t>
            </a:r>
          </a:p>
        </p:txBody>
      </p:sp>
      <p:sp>
        <p:nvSpPr>
          <p:cNvPr id="36" name="TextBox 35"/>
          <p:cNvSpPr txBox="1"/>
          <p:nvPr/>
        </p:nvSpPr>
        <p:spPr>
          <a:xfrm>
            <a:off x="10604377" y="4106929"/>
            <a:ext cx="635916" cy="382308"/>
          </a:xfrm>
          <a:prstGeom prst="rect">
            <a:avLst/>
          </a:prstGeom>
          <a:noFill/>
        </p:spPr>
        <p:txBody>
          <a:bodyPr wrap="none" rtlCol="0">
            <a:spAutoFit/>
          </a:bodyPr>
          <a:lstStyle/>
          <a:p>
            <a:r>
              <a:rPr lang="en-US" sz="1836" dirty="0">
                <a:solidFill>
                  <a:prstClr val="black"/>
                </a:solidFill>
              </a:rPr>
              <a:t>T,I,D</a:t>
            </a:r>
          </a:p>
        </p:txBody>
      </p:sp>
      <p:sp>
        <p:nvSpPr>
          <p:cNvPr id="37" name="TextBox 36"/>
          <p:cNvSpPr txBox="1"/>
          <p:nvPr/>
        </p:nvSpPr>
        <p:spPr>
          <a:xfrm>
            <a:off x="9250421" y="4977894"/>
            <a:ext cx="635916" cy="382308"/>
          </a:xfrm>
          <a:prstGeom prst="rect">
            <a:avLst/>
          </a:prstGeom>
          <a:noFill/>
        </p:spPr>
        <p:txBody>
          <a:bodyPr wrap="none" rtlCol="0">
            <a:spAutoFit/>
          </a:bodyPr>
          <a:lstStyle/>
          <a:p>
            <a:r>
              <a:rPr lang="en-US" sz="1836" dirty="0">
                <a:solidFill>
                  <a:prstClr val="black"/>
                </a:solidFill>
              </a:rPr>
              <a:t>T,I,D</a:t>
            </a:r>
          </a:p>
        </p:txBody>
      </p:sp>
      <p:sp>
        <p:nvSpPr>
          <p:cNvPr id="38" name="TextBox 37"/>
          <p:cNvSpPr txBox="1"/>
          <p:nvPr/>
        </p:nvSpPr>
        <p:spPr>
          <a:xfrm>
            <a:off x="8967757" y="2743747"/>
            <a:ext cx="1170142" cy="382308"/>
          </a:xfrm>
          <a:prstGeom prst="rect">
            <a:avLst/>
          </a:prstGeom>
          <a:noFill/>
        </p:spPr>
        <p:txBody>
          <a:bodyPr wrap="none" rtlCol="0">
            <a:spAutoFit/>
          </a:bodyPr>
          <a:lstStyle/>
          <a:p>
            <a:r>
              <a:rPr lang="en-US" sz="1836" dirty="0">
                <a:solidFill>
                  <a:prstClr val="black"/>
                </a:solidFill>
              </a:rPr>
              <a:t>S,T,R,I,D,E</a:t>
            </a:r>
          </a:p>
        </p:txBody>
      </p:sp>
      <p:sp>
        <p:nvSpPr>
          <p:cNvPr id="39" name="TextBox 38"/>
          <p:cNvSpPr txBox="1"/>
          <p:nvPr/>
        </p:nvSpPr>
        <p:spPr>
          <a:xfrm>
            <a:off x="2728685" y="2560955"/>
            <a:ext cx="1170142" cy="382308"/>
          </a:xfrm>
          <a:prstGeom prst="rect">
            <a:avLst/>
          </a:prstGeom>
          <a:noFill/>
        </p:spPr>
        <p:txBody>
          <a:bodyPr wrap="none" rtlCol="0">
            <a:spAutoFit/>
          </a:bodyPr>
          <a:lstStyle/>
          <a:p>
            <a:r>
              <a:rPr lang="en-US" sz="1836" dirty="0">
                <a:solidFill>
                  <a:prstClr val="black"/>
                </a:solidFill>
              </a:rPr>
              <a:t>S,T,R,I,D,E</a:t>
            </a:r>
          </a:p>
        </p:txBody>
      </p:sp>
      <p:sp>
        <p:nvSpPr>
          <p:cNvPr id="40" name="TextBox 39"/>
          <p:cNvSpPr txBox="1"/>
          <p:nvPr/>
        </p:nvSpPr>
        <p:spPr>
          <a:xfrm>
            <a:off x="10634165" y="5744304"/>
            <a:ext cx="832106" cy="382308"/>
          </a:xfrm>
          <a:prstGeom prst="rect">
            <a:avLst/>
          </a:prstGeom>
          <a:noFill/>
        </p:spPr>
        <p:txBody>
          <a:bodyPr wrap="none" rtlCol="0">
            <a:spAutoFit/>
          </a:bodyPr>
          <a:lstStyle/>
          <a:p>
            <a:r>
              <a:rPr lang="en-US" sz="1836" dirty="0">
                <a:solidFill>
                  <a:prstClr val="black"/>
                </a:solidFill>
              </a:rPr>
              <a:t>T,R,I,D</a:t>
            </a:r>
          </a:p>
        </p:txBody>
      </p:sp>
      <p:sp>
        <p:nvSpPr>
          <p:cNvPr id="42" name="TextBox 41"/>
          <p:cNvSpPr txBox="1"/>
          <p:nvPr/>
        </p:nvSpPr>
        <p:spPr>
          <a:xfrm>
            <a:off x="8427714" y="130151"/>
            <a:ext cx="3691311" cy="2399401"/>
          </a:xfrm>
          <a:prstGeom prst="rect">
            <a:avLst/>
          </a:prstGeom>
          <a:noFill/>
        </p:spPr>
        <p:txBody>
          <a:bodyPr wrap="none" rtlCol="0">
            <a:spAutoFit/>
          </a:bodyPr>
          <a:lstStyle/>
          <a:p>
            <a:pPr marL="291436" indent="-291436">
              <a:buFont typeface="Arial" panose="020B0604020202020204" pitchFamily="34" charset="0"/>
              <a:buChar char="•"/>
            </a:pPr>
            <a:r>
              <a:rPr lang="en-US" sz="2448" b="1" dirty="0">
                <a:solidFill>
                  <a:prstClr val="black"/>
                </a:solidFill>
              </a:rPr>
              <a:t>S</a:t>
            </a:r>
            <a:r>
              <a:rPr lang="en-US" sz="2448" dirty="0">
                <a:solidFill>
                  <a:prstClr val="black"/>
                </a:solidFill>
              </a:rPr>
              <a:t>poofing</a:t>
            </a:r>
          </a:p>
          <a:p>
            <a:pPr marL="291436" indent="-291436">
              <a:buFont typeface="Arial" panose="020B0604020202020204" pitchFamily="34" charset="0"/>
              <a:buChar char="•"/>
            </a:pPr>
            <a:r>
              <a:rPr lang="en-US" sz="2448" b="1" dirty="0">
                <a:solidFill>
                  <a:prstClr val="black"/>
                </a:solidFill>
              </a:rPr>
              <a:t>T</a:t>
            </a:r>
            <a:r>
              <a:rPr lang="en-US" sz="2448" dirty="0">
                <a:solidFill>
                  <a:prstClr val="black"/>
                </a:solidFill>
              </a:rPr>
              <a:t>ampering</a:t>
            </a:r>
          </a:p>
          <a:p>
            <a:pPr marL="291436" indent="-291436">
              <a:buFont typeface="Arial" panose="020B0604020202020204" pitchFamily="34" charset="0"/>
              <a:buChar char="•"/>
            </a:pPr>
            <a:r>
              <a:rPr lang="en-US" sz="2448" b="1" dirty="0">
                <a:solidFill>
                  <a:prstClr val="black"/>
                </a:solidFill>
              </a:rPr>
              <a:t>R</a:t>
            </a:r>
            <a:r>
              <a:rPr lang="en-US" sz="2448" dirty="0">
                <a:solidFill>
                  <a:prstClr val="black"/>
                </a:solidFill>
              </a:rPr>
              <a:t>epudiation</a:t>
            </a:r>
          </a:p>
          <a:p>
            <a:pPr marL="291436" indent="-291436">
              <a:buFont typeface="Arial" panose="020B0604020202020204" pitchFamily="34" charset="0"/>
              <a:buChar char="•"/>
            </a:pPr>
            <a:r>
              <a:rPr lang="en-US" sz="2448" b="1" dirty="0">
                <a:solidFill>
                  <a:prstClr val="black"/>
                </a:solidFill>
              </a:rPr>
              <a:t>I</a:t>
            </a:r>
            <a:r>
              <a:rPr lang="en-US" sz="2448" dirty="0">
                <a:solidFill>
                  <a:prstClr val="black"/>
                </a:solidFill>
              </a:rPr>
              <a:t>nformation Disclosure</a:t>
            </a:r>
          </a:p>
          <a:p>
            <a:pPr marL="291436" indent="-291436">
              <a:buFont typeface="Arial" panose="020B0604020202020204" pitchFamily="34" charset="0"/>
              <a:buChar char="•"/>
            </a:pPr>
            <a:r>
              <a:rPr lang="en-US" sz="2448" b="1" dirty="0">
                <a:solidFill>
                  <a:prstClr val="black"/>
                </a:solidFill>
              </a:rPr>
              <a:t>D</a:t>
            </a:r>
            <a:r>
              <a:rPr lang="en-US" sz="2448" dirty="0">
                <a:solidFill>
                  <a:prstClr val="black"/>
                </a:solidFill>
              </a:rPr>
              <a:t>enial of Service</a:t>
            </a:r>
          </a:p>
          <a:p>
            <a:pPr marL="291436" indent="-291436">
              <a:buFont typeface="Arial" panose="020B0604020202020204" pitchFamily="34" charset="0"/>
              <a:buChar char="•"/>
            </a:pPr>
            <a:r>
              <a:rPr lang="en-US" sz="2448" b="1" dirty="0">
                <a:solidFill>
                  <a:prstClr val="black"/>
                </a:solidFill>
              </a:rPr>
              <a:t>E</a:t>
            </a:r>
            <a:r>
              <a:rPr lang="en-US" sz="2448" dirty="0">
                <a:solidFill>
                  <a:prstClr val="black"/>
                </a:solidFill>
              </a:rPr>
              <a:t>levation of Privilege</a:t>
            </a:r>
          </a:p>
        </p:txBody>
      </p:sp>
      <p:grpSp>
        <p:nvGrpSpPr>
          <p:cNvPr id="28" name="Group 27"/>
          <p:cNvGrpSpPr/>
          <p:nvPr/>
        </p:nvGrpSpPr>
        <p:grpSpPr>
          <a:xfrm>
            <a:off x="3025345" y="4326282"/>
            <a:ext cx="423000" cy="314663"/>
            <a:chOff x="8771114" y="1583646"/>
            <a:chExt cx="2572933" cy="1609047"/>
          </a:xfrm>
        </p:grpSpPr>
        <p:grpSp>
          <p:nvGrpSpPr>
            <p:cNvPr id="30" name="Group 29"/>
            <p:cNvGrpSpPr/>
            <p:nvPr/>
          </p:nvGrpSpPr>
          <p:grpSpPr>
            <a:xfrm>
              <a:off x="8964737" y="1583646"/>
              <a:ext cx="2185689" cy="1266916"/>
              <a:chOff x="751490" y="1417637"/>
              <a:chExt cx="1045780" cy="1590423"/>
            </a:xfrm>
          </p:grpSpPr>
          <p:sp>
            <p:nvSpPr>
              <p:cNvPr id="43" name="Rounded Rectangle 42"/>
              <p:cNvSpPr/>
              <p:nvPr/>
            </p:nvSpPr>
            <p:spPr bwMode="auto">
              <a:xfrm>
                <a:off x="751490" y="1417637"/>
                <a:ext cx="1045780" cy="1590423"/>
              </a:xfrm>
              <a:prstGeom prst="roundRect">
                <a:avLst>
                  <a:gd name="adj" fmla="val 3401"/>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a:xfrm>
                <a:off x="1230810" y="2803302"/>
                <a:ext cx="87140" cy="1479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59"/>
                <a:endParaRPr lang="en-US" sz="1224" dirty="0">
                  <a:solidFill>
                    <a:prstClr val="black"/>
                  </a:solidFill>
                </a:endParaRPr>
              </a:p>
            </p:txBody>
          </p:sp>
          <p:sp>
            <p:nvSpPr>
              <p:cNvPr id="45" name="Rounded Rectangle 44"/>
              <p:cNvSpPr/>
              <p:nvPr/>
            </p:nvSpPr>
            <p:spPr>
              <a:xfrm>
                <a:off x="789851" y="1488884"/>
                <a:ext cx="973725" cy="1258924"/>
              </a:xfrm>
              <a:prstGeom prst="roundRect">
                <a:avLst>
                  <a:gd name="adj" fmla="val 3287"/>
                </a:avLst>
              </a:prstGeom>
            </p:spPr>
            <p:style>
              <a:lnRef idx="1">
                <a:schemeClr val="dk1"/>
              </a:lnRef>
              <a:fillRef idx="2">
                <a:schemeClr val="dk1"/>
              </a:fillRef>
              <a:effectRef idx="1">
                <a:schemeClr val="dk1"/>
              </a:effectRef>
              <a:fontRef idx="minor">
                <a:schemeClr val="dk1"/>
              </a:fontRef>
            </p:style>
            <p:txBody>
              <a:bodyPr rtlCol="0" anchor="ctr"/>
              <a:lstStyle/>
              <a:p>
                <a:pPr algn="ctr" defTabSz="932559"/>
                <a:endParaRPr lang="en-US" sz="1224">
                  <a:solidFill>
                    <a:prstClr val="black"/>
                  </a:solidFill>
                </a:endParaRPr>
              </a:p>
            </p:txBody>
          </p:sp>
        </p:grpSp>
        <p:sp>
          <p:nvSpPr>
            <p:cNvPr id="41" name="Trapezoid 40"/>
            <p:cNvSpPr/>
            <p:nvPr/>
          </p:nvSpPr>
          <p:spPr>
            <a:xfrm>
              <a:off x="8771114" y="2892519"/>
              <a:ext cx="2572933" cy="300174"/>
            </a:xfrm>
            <a:prstGeom prst="trapezoid">
              <a:avLst>
                <a:gd name="adj" fmla="val 54412"/>
              </a:avLst>
            </a:prstGeom>
          </p:spPr>
          <p:style>
            <a:lnRef idx="1">
              <a:schemeClr val="dk1"/>
            </a:lnRef>
            <a:fillRef idx="2">
              <a:schemeClr val="dk1"/>
            </a:fillRef>
            <a:effectRef idx="1">
              <a:schemeClr val="dk1"/>
            </a:effectRef>
            <a:fontRef idx="minor">
              <a:schemeClr val="dk1"/>
            </a:fontRef>
          </p:style>
          <p:txBody>
            <a:bodyPr rtlCol="0" anchor="ctr"/>
            <a:lstStyle/>
            <a:p>
              <a:pPr algn="ctr" defTabSz="932559"/>
              <a:endParaRPr lang="en-US" sz="1224">
                <a:solidFill>
                  <a:prstClr val="black"/>
                </a:solidFill>
              </a:endParaRPr>
            </a:p>
          </p:txBody>
        </p:sp>
      </p:gr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084" y="3081132"/>
            <a:ext cx="196928" cy="555336"/>
          </a:xfrm>
          <a:prstGeom prst="rect">
            <a:avLst/>
          </a:prstGeom>
        </p:spPr>
      </p:pic>
      <p:grpSp>
        <p:nvGrpSpPr>
          <p:cNvPr id="47" name="Group 46"/>
          <p:cNvGrpSpPr/>
          <p:nvPr/>
        </p:nvGrpSpPr>
        <p:grpSpPr>
          <a:xfrm>
            <a:off x="8721349" y="4263742"/>
            <a:ext cx="639522" cy="402211"/>
            <a:chOff x="8600419" y="3315793"/>
            <a:chExt cx="1716276" cy="1146043"/>
          </a:xfrm>
        </p:grpSpPr>
        <p:sp>
          <p:nvSpPr>
            <p:cNvPr id="48" name="Flowchart: Process 47"/>
            <p:cNvSpPr/>
            <p:nvPr/>
          </p:nvSpPr>
          <p:spPr>
            <a:xfrm>
              <a:off x="8600419" y="3317354"/>
              <a:ext cx="1716276" cy="1144482"/>
            </a:xfrm>
            <a:prstGeom prst="flowChartProcess">
              <a:avLst/>
            </a:prstGeom>
            <a:solidFill>
              <a:schemeClr val="bg2">
                <a:lumMod val="90000"/>
              </a:schemeClr>
            </a:solidFill>
            <a:ln>
              <a:solidFill>
                <a:schemeClr val="bg2">
                  <a:lumMod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20">
                <a:solidFill>
                  <a:prstClr val="black"/>
                </a:solidFill>
              </a:endParaRPr>
            </a:p>
          </p:txBody>
        </p:sp>
        <p:sp>
          <p:nvSpPr>
            <p:cNvPr id="49" name="Flowchart: Process 48"/>
            <p:cNvSpPr/>
            <p:nvPr/>
          </p:nvSpPr>
          <p:spPr>
            <a:xfrm>
              <a:off x="868240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0" name="Flowchart: Process 49"/>
            <p:cNvSpPr/>
            <p:nvPr/>
          </p:nvSpPr>
          <p:spPr>
            <a:xfrm>
              <a:off x="877995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1" name="Flowchart: Process 50"/>
            <p:cNvSpPr/>
            <p:nvPr/>
          </p:nvSpPr>
          <p:spPr>
            <a:xfrm>
              <a:off x="887751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2" name="Flowchart: Process 51"/>
            <p:cNvSpPr/>
            <p:nvPr/>
          </p:nvSpPr>
          <p:spPr>
            <a:xfrm>
              <a:off x="897506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3" name="Flowchart: Process 52"/>
            <p:cNvSpPr/>
            <p:nvPr/>
          </p:nvSpPr>
          <p:spPr>
            <a:xfrm>
              <a:off x="907261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4" name="Flowchart: Process 53"/>
            <p:cNvSpPr/>
            <p:nvPr/>
          </p:nvSpPr>
          <p:spPr>
            <a:xfrm>
              <a:off x="917017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5" name="Flowchart: Process 54"/>
            <p:cNvSpPr/>
            <p:nvPr/>
          </p:nvSpPr>
          <p:spPr>
            <a:xfrm>
              <a:off x="926772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6" name="Flowchart: Process 55"/>
            <p:cNvSpPr/>
            <p:nvPr/>
          </p:nvSpPr>
          <p:spPr>
            <a:xfrm>
              <a:off x="936527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7" name="Flowchart: Process 56"/>
            <p:cNvSpPr/>
            <p:nvPr/>
          </p:nvSpPr>
          <p:spPr>
            <a:xfrm>
              <a:off x="946283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8" name="Flowchart: Process 57"/>
            <p:cNvSpPr/>
            <p:nvPr/>
          </p:nvSpPr>
          <p:spPr>
            <a:xfrm>
              <a:off x="9560384"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59" name="Flowchart: Process 58"/>
            <p:cNvSpPr/>
            <p:nvPr/>
          </p:nvSpPr>
          <p:spPr>
            <a:xfrm>
              <a:off x="965793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0" name="Flowchart: Process 59"/>
            <p:cNvSpPr/>
            <p:nvPr/>
          </p:nvSpPr>
          <p:spPr>
            <a:xfrm>
              <a:off x="975549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1" name="Flowchart: Process 60"/>
            <p:cNvSpPr/>
            <p:nvPr/>
          </p:nvSpPr>
          <p:spPr>
            <a:xfrm>
              <a:off x="9853043"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2" name="Flowchart: Process 61"/>
            <p:cNvSpPr/>
            <p:nvPr/>
          </p:nvSpPr>
          <p:spPr>
            <a:xfrm>
              <a:off x="9950597"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3" name="Flowchart: Process 62"/>
            <p:cNvSpPr/>
            <p:nvPr/>
          </p:nvSpPr>
          <p:spPr>
            <a:xfrm>
              <a:off x="10048150"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4" name="Flowchart: Process 63"/>
            <p:cNvSpPr/>
            <p:nvPr/>
          </p:nvSpPr>
          <p:spPr>
            <a:xfrm>
              <a:off x="10145703" y="331579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5" name="Flowchart: Process 64"/>
            <p:cNvSpPr/>
            <p:nvPr/>
          </p:nvSpPr>
          <p:spPr>
            <a:xfrm>
              <a:off x="868240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6" name="Flowchart: Process 65"/>
            <p:cNvSpPr/>
            <p:nvPr/>
          </p:nvSpPr>
          <p:spPr>
            <a:xfrm>
              <a:off x="877995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7" name="Flowchart: Process 66"/>
            <p:cNvSpPr/>
            <p:nvPr/>
          </p:nvSpPr>
          <p:spPr>
            <a:xfrm>
              <a:off x="887751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8" name="Flowchart: Process 67"/>
            <p:cNvSpPr/>
            <p:nvPr/>
          </p:nvSpPr>
          <p:spPr>
            <a:xfrm>
              <a:off x="897506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69" name="Flowchart: Process 68"/>
            <p:cNvSpPr/>
            <p:nvPr/>
          </p:nvSpPr>
          <p:spPr>
            <a:xfrm>
              <a:off x="907261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0" name="Flowchart: Process 69"/>
            <p:cNvSpPr/>
            <p:nvPr/>
          </p:nvSpPr>
          <p:spPr>
            <a:xfrm>
              <a:off x="917017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1" name="Flowchart: Process 70"/>
            <p:cNvSpPr/>
            <p:nvPr/>
          </p:nvSpPr>
          <p:spPr>
            <a:xfrm>
              <a:off x="926772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2" name="Flowchart: Process 71"/>
            <p:cNvSpPr/>
            <p:nvPr/>
          </p:nvSpPr>
          <p:spPr>
            <a:xfrm>
              <a:off x="936527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3" name="Flowchart: Process 72"/>
            <p:cNvSpPr/>
            <p:nvPr/>
          </p:nvSpPr>
          <p:spPr>
            <a:xfrm>
              <a:off x="946283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4" name="Flowchart: Process 73"/>
            <p:cNvSpPr/>
            <p:nvPr/>
          </p:nvSpPr>
          <p:spPr>
            <a:xfrm>
              <a:off x="9560384"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5" name="Flowchart: Process 74"/>
            <p:cNvSpPr/>
            <p:nvPr/>
          </p:nvSpPr>
          <p:spPr>
            <a:xfrm>
              <a:off x="965793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6" name="Flowchart: Process 75"/>
            <p:cNvSpPr/>
            <p:nvPr/>
          </p:nvSpPr>
          <p:spPr>
            <a:xfrm>
              <a:off x="975549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7" name="Flowchart: Process 76"/>
            <p:cNvSpPr/>
            <p:nvPr/>
          </p:nvSpPr>
          <p:spPr>
            <a:xfrm>
              <a:off x="9853043"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8" name="Flowchart: Process 77"/>
            <p:cNvSpPr/>
            <p:nvPr/>
          </p:nvSpPr>
          <p:spPr>
            <a:xfrm>
              <a:off x="9950597"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79" name="Flowchart: Process 78"/>
            <p:cNvSpPr/>
            <p:nvPr/>
          </p:nvSpPr>
          <p:spPr>
            <a:xfrm>
              <a:off x="10048150"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80" name="Flowchart: Process 79"/>
            <p:cNvSpPr/>
            <p:nvPr/>
          </p:nvSpPr>
          <p:spPr>
            <a:xfrm>
              <a:off x="10145703" y="4353573"/>
              <a:ext cx="73439" cy="108263"/>
            </a:xfrm>
            <a:prstGeom prst="flowChartProcess">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20">
                <a:solidFill>
                  <a:prstClr val="white"/>
                </a:solidFill>
              </a:endParaRPr>
            </a:p>
          </p:txBody>
        </p:sp>
        <p:sp>
          <p:nvSpPr>
            <p:cNvPr id="81" name="Flowchart: Process 80"/>
            <p:cNvSpPr/>
            <p:nvPr/>
          </p:nvSpPr>
          <p:spPr>
            <a:xfrm>
              <a:off x="8682404" y="3520795"/>
              <a:ext cx="877980" cy="751451"/>
            </a:xfrm>
            <a:prstGeom prst="flowChartProces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16" dirty="0">
                  <a:solidFill>
                    <a:prstClr val="black"/>
                  </a:solidFill>
                  <a:latin typeface="LCD" panose="04040504020302020404" pitchFamily="82" charset="0"/>
                </a:rPr>
                <a:t>PLC</a:t>
              </a:r>
            </a:p>
          </p:txBody>
        </p:sp>
        <p:sp>
          <p:nvSpPr>
            <p:cNvPr id="82" name="Flowchart: Process 81"/>
            <p:cNvSpPr/>
            <p:nvPr/>
          </p:nvSpPr>
          <p:spPr>
            <a:xfrm>
              <a:off x="9642368" y="352001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20">
                <a:solidFill>
                  <a:prstClr val="white"/>
                </a:solidFill>
              </a:endParaRPr>
            </a:p>
          </p:txBody>
        </p:sp>
        <p:sp>
          <p:nvSpPr>
            <p:cNvPr id="83" name="Flowchart: Process 82"/>
            <p:cNvSpPr/>
            <p:nvPr/>
          </p:nvSpPr>
          <p:spPr>
            <a:xfrm>
              <a:off x="9642367" y="364290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20">
                <a:solidFill>
                  <a:prstClr val="white"/>
                </a:solidFill>
              </a:endParaRPr>
            </a:p>
          </p:txBody>
        </p:sp>
        <p:sp>
          <p:nvSpPr>
            <p:cNvPr id="84" name="Flowchart: Process 83"/>
            <p:cNvSpPr/>
            <p:nvPr/>
          </p:nvSpPr>
          <p:spPr>
            <a:xfrm>
              <a:off x="9642366" y="376579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20">
                <a:solidFill>
                  <a:prstClr val="white"/>
                </a:solidFill>
              </a:endParaRPr>
            </a:p>
          </p:txBody>
        </p:sp>
        <p:sp>
          <p:nvSpPr>
            <p:cNvPr id="85" name="Flowchart: Process 84"/>
            <p:cNvSpPr/>
            <p:nvPr/>
          </p:nvSpPr>
          <p:spPr>
            <a:xfrm>
              <a:off x="9642366" y="3888682"/>
              <a:ext cx="118437" cy="83127"/>
            </a:xfrm>
            <a:prstGeom prst="flowChartProcess">
              <a:avLst/>
            </a:prstGeom>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1020">
                <a:solidFill>
                  <a:prstClr val="white"/>
                </a:solidFill>
              </a:endParaRPr>
            </a:p>
          </p:txBody>
        </p:sp>
        <p:cxnSp>
          <p:nvCxnSpPr>
            <p:cNvPr id="86" name="Straight Connector 85"/>
            <p:cNvCxnSpPr/>
            <p:nvPr/>
          </p:nvCxnSpPr>
          <p:spPr>
            <a:xfrm>
              <a:off x="9789606" y="3560791"/>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87" name="Straight Connector 86"/>
            <p:cNvCxnSpPr/>
            <p:nvPr/>
          </p:nvCxnSpPr>
          <p:spPr>
            <a:xfrm>
              <a:off x="9789606" y="3684465"/>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88" name="Straight Connector 87"/>
            <p:cNvCxnSpPr/>
            <p:nvPr/>
          </p:nvCxnSpPr>
          <p:spPr>
            <a:xfrm>
              <a:off x="9789606" y="3808139"/>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89" name="Straight Connector 88"/>
            <p:cNvCxnSpPr/>
            <p:nvPr/>
          </p:nvCxnSpPr>
          <p:spPr>
            <a:xfrm>
              <a:off x="9789606" y="3931813"/>
              <a:ext cx="316774" cy="0"/>
            </a:xfrm>
            <a:prstGeom prst="line">
              <a:avLst/>
            </a:prstGeom>
            <a:ln>
              <a:prstDash val="sysDot"/>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9925753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a:t>Clemens </a:t>
            </a:r>
            <a:r>
              <a:rPr lang="en-US" dirty="0" err="1"/>
              <a:t>Vasters</a:t>
            </a:r>
            <a:endParaRPr lang="en-US" dirty="0"/>
          </a:p>
          <a:p>
            <a:r>
              <a:rPr lang="en-US" dirty="0"/>
              <a:t>Lead Architect, Azure </a:t>
            </a:r>
            <a:r>
              <a:rPr lang="en-US" dirty="0" err="1"/>
              <a:t>IoT</a:t>
            </a:r>
            <a:r>
              <a:rPr lang="en-US" dirty="0"/>
              <a:t> Services</a:t>
            </a:r>
            <a:br>
              <a:rPr lang="en-US" dirty="0"/>
            </a:br>
            <a:r>
              <a:rPr lang="en-US" dirty="0"/>
              <a:t>@</a:t>
            </a:r>
            <a:r>
              <a:rPr lang="en-US" dirty="0" err="1"/>
              <a:t>clemensv</a:t>
            </a:r>
            <a:endParaRPr lang="en-US" dirty="0"/>
          </a:p>
        </p:txBody>
      </p:sp>
      <p:sp>
        <p:nvSpPr>
          <p:cNvPr id="2" name="Title 1"/>
          <p:cNvSpPr>
            <a:spLocks noGrp="1"/>
          </p:cNvSpPr>
          <p:nvPr>
            <p:ph type="ctrTitle"/>
          </p:nvPr>
        </p:nvSpPr>
        <p:spPr/>
        <p:txBody>
          <a:bodyPr/>
          <a:lstStyle/>
          <a:p>
            <a:r>
              <a:rPr lang="en-US" dirty="0"/>
              <a:t>Azure </a:t>
            </a:r>
            <a:r>
              <a:rPr lang="en-US" dirty="0" err="1"/>
              <a:t>IoT</a:t>
            </a:r>
            <a:r>
              <a:rPr lang="en-US" dirty="0"/>
              <a:t> Security</a:t>
            </a:r>
          </a:p>
        </p:txBody>
      </p:sp>
      <p:sp>
        <p:nvSpPr>
          <p:cNvPr id="6" name="Text Placeholder 5"/>
          <p:cNvSpPr>
            <a:spLocks noGrp="1"/>
          </p:cNvSpPr>
          <p:nvPr>
            <p:ph type="body" sz="quarter" idx="13"/>
          </p:nvPr>
        </p:nvSpPr>
        <p:spPr/>
        <p:txBody>
          <a:bodyPr/>
          <a:lstStyle/>
          <a:p>
            <a:r>
              <a:rPr lang="en-US" dirty="0"/>
              <a:t>2-625</a:t>
            </a:r>
          </a:p>
        </p:txBody>
      </p:sp>
    </p:spTree>
    <p:extLst>
      <p:ext uri="{BB962C8B-B14F-4D97-AF65-F5344CB8AC3E}">
        <p14:creationId xmlns:p14="http://schemas.microsoft.com/office/powerpoint/2010/main" val="264541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395" y="293729"/>
            <a:ext cx="7145210" cy="1165754"/>
          </a:xfrm>
        </p:spPr>
        <p:txBody>
          <a:bodyPr/>
          <a:lstStyle/>
          <a:p>
            <a:r>
              <a:rPr lang="en-US" dirty="0" smtClean="0"/>
              <a:t>What do the boxes help with?</a:t>
            </a:r>
            <a:endParaRPr lang="en-US" dirty="0"/>
          </a:p>
        </p:txBody>
      </p:sp>
      <p:sp>
        <p:nvSpPr>
          <p:cNvPr id="4" name="Oval 3"/>
          <p:cNvSpPr/>
          <p:nvPr/>
        </p:nvSpPr>
        <p:spPr>
          <a:xfrm>
            <a:off x="2407924"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36" dirty="0">
                <a:solidFill>
                  <a:prstClr val="black"/>
                </a:solidFill>
              </a:rPr>
              <a:t>Service Desk</a:t>
            </a:r>
          </a:p>
        </p:txBody>
      </p:sp>
      <p:sp>
        <p:nvSpPr>
          <p:cNvPr id="5" name="Oval 4"/>
          <p:cNvSpPr/>
          <p:nvPr/>
        </p:nvSpPr>
        <p:spPr>
          <a:xfrm>
            <a:off x="8236645"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36" dirty="0">
                <a:solidFill>
                  <a:prstClr val="black"/>
                </a:solidFill>
              </a:rPr>
              <a:t>Machine Control Logic</a:t>
            </a:r>
          </a:p>
        </p:txBody>
      </p:sp>
      <p:sp>
        <p:nvSpPr>
          <p:cNvPr id="6" name="Rectangle 5"/>
          <p:cNvSpPr/>
          <p:nvPr/>
        </p:nvSpPr>
        <p:spPr>
          <a:xfrm>
            <a:off x="497377" y="3682159"/>
            <a:ext cx="1231113" cy="7056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36" dirty="0">
                <a:solidFill>
                  <a:prstClr val="black"/>
                </a:solidFill>
              </a:rPr>
              <a:t>Operator</a:t>
            </a:r>
          </a:p>
        </p:txBody>
      </p:sp>
      <p:sp>
        <p:nvSpPr>
          <p:cNvPr id="7" name="Equal 6"/>
          <p:cNvSpPr/>
          <p:nvPr/>
        </p:nvSpPr>
        <p:spPr>
          <a:xfrm>
            <a:off x="9800677" y="5060515"/>
            <a:ext cx="2232133" cy="840872"/>
          </a:xfrm>
          <a:prstGeom prst="mathEqual">
            <a:avLst>
              <a:gd name="adj1" fmla="val 0"/>
              <a:gd name="adj2" fmla="val 3721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prstClr val="black"/>
                </a:solidFill>
              </a:rPr>
              <a:t>Configuration</a:t>
            </a:r>
          </a:p>
        </p:txBody>
      </p:sp>
      <p:sp>
        <p:nvSpPr>
          <p:cNvPr id="8" name="Arc 7"/>
          <p:cNvSpPr/>
          <p:nvPr/>
        </p:nvSpPr>
        <p:spPr>
          <a:xfrm>
            <a:off x="2060982" y="2964533"/>
            <a:ext cx="1716177" cy="2011508"/>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sp>
        <p:nvSpPr>
          <p:cNvPr id="9" name="Arc 8"/>
          <p:cNvSpPr/>
          <p:nvPr/>
        </p:nvSpPr>
        <p:spPr>
          <a:xfrm>
            <a:off x="7770027" y="3040975"/>
            <a:ext cx="1681744" cy="1932516"/>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12" name="Straight Arrow Connector 11"/>
          <p:cNvCxnSpPr>
            <a:stCxn id="5" idx="6"/>
            <a:endCxn id="7" idx="5"/>
          </p:cNvCxnSpPr>
          <p:nvPr/>
        </p:nvCxnSpPr>
        <p:spPr>
          <a:xfrm>
            <a:off x="9875155" y="3969012"/>
            <a:ext cx="1041589" cy="1355473"/>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p:cNvCxnSpPr>
            <a:endCxn id="5" idx="5"/>
          </p:cNvCxnSpPr>
          <p:nvPr/>
        </p:nvCxnSpPr>
        <p:spPr>
          <a:xfrm rot="10800000">
            <a:off x="9635200" y="4541875"/>
            <a:ext cx="960667" cy="78261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1"/>
          <p:cNvCxnSpPr>
            <a:stCxn id="5" idx="3"/>
            <a:endCxn id="4" idx="5"/>
          </p:cNvCxnSpPr>
          <p:nvPr/>
        </p:nvCxnSpPr>
        <p:spPr>
          <a:xfrm rot="5400000">
            <a:off x="6141540" y="2206817"/>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2796875" y="3029234"/>
            <a:ext cx="1716177" cy="2011508"/>
          </a:xfrm>
          <a:prstGeom prst="arc">
            <a:avLst>
              <a:gd name="adj1" fmla="val 16960502"/>
              <a:gd name="adj2" fmla="val 5296140"/>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20" name="Straight Arrow Connector 11"/>
          <p:cNvCxnSpPr>
            <a:stCxn id="4" idx="7"/>
            <a:endCxn id="5" idx="1"/>
          </p:cNvCxnSpPr>
          <p:nvPr/>
        </p:nvCxnSpPr>
        <p:spPr>
          <a:xfrm rot="5400000" flipH="1" flipV="1">
            <a:off x="6141539" y="1061089"/>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1"/>
          <p:cNvCxnSpPr>
            <a:stCxn id="6" idx="0"/>
            <a:endCxn id="4" idx="1"/>
          </p:cNvCxnSpPr>
          <p:nvPr/>
        </p:nvCxnSpPr>
        <p:spPr>
          <a:xfrm rot="5400000" flipH="1" flipV="1">
            <a:off x="1737400" y="2771682"/>
            <a:ext cx="286011" cy="1534945"/>
          </a:xfrm>
          <a:prstGeom prst="curvedConnector3">
            <a:avLst>
              <a:gd name="adj1" fmla="val 26448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1"/>
          <p:cNvCxnSpPr>
            <a:stCxn id="4" idx="3"/>
            <a:endCxn id="6" idx="2"/>
          </p:cNvCxnSpPr>
          <p:nvPr/>
        </p:nvCxnSpPr>
        <p:spPr>
          <a:xfrm rot="5400000" flipH="1">
            <a:off x="1803378" y="3697376"/>
            <a:ext cx="154058" cy="1534945"/>
          </a:xfrm>
          <a:prstGeom prst="curvedConnector3">
            <a:avLst>
              <a:gd name="adj1" fmla="val -30536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835649" y="2447436"/>
            <a:ext cx="454180" cy="382308"/>
          </a:xfrm>
          <a:prstGeom prst="rect">
            <a:avLst/>
          </a:prstGeom>
          <a:noFill/>
        </p:spPr>
        <p:txBody>
          <a:bodyPr wrap="none" rtlCol="0">
            <a:spAutoFit/>
          </a:bodyPr>
          <a:lstStyle/>
          <a:p>
            <a:r>
              <a:rPr lang="en-US" sz="1836" b="1" dirty="0">
                <a:solidFill>
                  <a:prstClr val="black"/>
                </a:solidFill>
              </a:rPr>
              <a:t>T,I</a:t>
            </a:r>
          </a:p>
        </p:txBody>
      </p:sp>
      <p:sp>
        <p:nvSpPr>
          <p:cNvPr id="35" name="TextBox 34"/>
          <p:cNvSpPr txBox="1"/>
          <p:nvPr/>
        </p:nvSpPr>
        <p:spPr>
          <a:xfrm>
            <a:off x="5835649" y="5238463"/>
            <a:ext cx="454180" cy="382308"/>
          </a:xfrm>
          <a:prstGeom prst="rect">
            <a:avLst/>
          </a:prstGeom>
          <a:noFill/>
        </p:spPr>
        <p:txBody>
          <a:bodyPr wrap="none" rtlCol="0">
            <a:spAutoFit/>
          </a:bodyPr>
          <a:lstStyle/>
          <a:p>
            <a:r>
              <a:rPr lang="en-US" sz="1836" b="1" dirty="0">
                <a:solidFill>
                  <a:prstClr val="black"/>
                </a:solidFill>
              </a:rPr>
              <a:t>T,I</a:t>
            </a:r>
          </a:p>
        </p:txBody>
      </p:sp>
      <p:sp>
        <p:nvSpPr>
          <p:cNvPr id="42" name="TextBox 41"/>
          <p:cNvSpPr txBox="1"/>
          <p:nvPr/>
        </p:nvSpPr>
        <p:spPr>
          <a:xfrm>
            <a:off x="9451771" y="158408"/>
            <a:ext cx="2894780" cy="2111133"/>
          </a:xfrm>
          <a:prstGeom prst="rect">
            <a:avLst/>
          </a:prstGeom>
          <a:noFill/>
        </p:spPr>
        <p:txBody>
          <a:bodyPr wrap="none" rtlCol="0">
            <a:spAutoFit/>
          </a:bodyPr>
          <a:lstStyle/>
          <a:p>
            <a:pPr marL="291436" indent="-291436">
              <a:buFont typeface="Arial" panose="020B0604020202020204" pitchFamily="34" charset="0"/>
              <a:buChar char="•"/>
            </a:pPr>
            <a:r>
              <a:rPr lang="en-US" sz="1836" b="1" dirty="0">
                <a:solidFill>
                  <a:prstClr val="black"/>
                </a:solidFill>
              </a:rPr>
              <a:t>S</a:t>
            </a:r>
            <a:r>
              <a:rPr lang="en-US" sz="1836" dirty="0">
                <a:solidFill>
                  <a:prstClr val="black"/>
                </a:solidFill>
              </a:rPr>
              <a:t>poofing</a:t>
            </a:r>
          </a:p>
          <a:p>
            <a:pPr marL="291436" indent="-291436">
              <a:buFont typeface="Arial" panose="020B0604020202020204" pitchFamily="34" charset="0"/>
              <a:buChar char="•"/>
            </a:pPr>
            <a:r>
              <a:rPr lang="en-US" sz="1836" b="1" dirty="0">
                <a:solidFill>
                  <a:prstClr val="black"/>
                </a:solidFill>
              </a:rPr>
              <a:t>T</a:t>
            </a:r>
            <a:r>
              <a:rPr lang="en-US" sz="1836" dirty="0">
                <a:solidFill>
                  <a:prstClr val="black"/>
                </a:solidFill>
              </a:rPr>
              <a:t>ampering</a:t>
            </a:r>
          </a:p>
          <a:p>
            <a:pPr marL="291436" indent="-291436">
              <a:buFont typeface="Arial" panose="020B0604020202020204" pitchFamily="34" charset="0"/>
              <a:buChar char="•"/>
            </a:pPr>
            <a:r>
              <a:rPr lang="en-US" sz="1836" b="1" dirty="0">
                <a:solidFill>
                  <a:prstClr val="black"/>
                </a:solidFill>
              </a:rPr>
              <a:t>R</a:t>
            </a:r>
            <a:r>
              <a:rPr lang="en-US" sz="1836" dirty="0">
                <a:solidFill>
                  <a:prstClr val="black"/>
                </a:solidFill>
              </a:rPr>
              <a:t>epudiation</a:t>
            </a:r>
          </a:p>
          <a:p>
            <a:pPr marL="291436" indent="-291436">
              <a:buFont typeface="Arial" panose="020B0604020202020204" pitchFamily="34" charset="0"/>
              <a:buChar char="•"/>
            </a:pPr>
            <a:r>
              <a:rPr lang="en-US" sz="1836" b="1" dirty="0">
                <a:solidFill>
                  <a:prstClr val="black"/>
                </a:solidFill>
              </a:rPr>
              <a:t>I</a:t>
            </a:r>
            <a:r>
              <a:rPr lang="en-US" sz="1836" dirty="0">
                <a:solidFill>
                  <a:prstClr val="black"/>
                </a:solidFill>
              </a:rPr>
              <a:t>nformation Disclosure</a:t>
            </a:r>
          </a:p>
          <a:p>
            <a:pPr marL="291436" indent="-291436">
              <a:buFont typeface="Arial" panose="020B0604020202020204" pitchFamily="34" charset="0"/>
              <a:buChar char="•"/>
            </a:pPr>
            <a:r>
              <a:rPr lang="en-US" sz="1836" b="1" dirty="0">
                <a:solidFill>
                  <a:prstClr val="black"/>
                </a:solidFill>
              </a:rPr>
              <a:t>D</a:t>
            </a:r>
            <a:r>
              <a:rPr lang="en-US" sz="1836" dirty="0">
                <a:solidFill>
                  <a:prstClr val="black"/>
                </a:solidFill>
              </a:rPr>
              <a:t>enial of Service</a:t>
            </a:r>
          </a:p>
          <a:p>
            <a:pPr marL="291436" indent="-291436">
              <a:buFont typeface="Arial" panose="020B0604020202020204" pitchFamily="34" charset="0"/>
              <a:buChar char="•"/>
            </a:pPr>
            <a:r>
              <a:rPr lang="en-US" sz="1836" b="1" dirty="0">
                <a:solidFill>
                  <a:prstClr val="black"/>
                </a:solidFill>
              </a:rPr>
              <a:t>E</a:t>
            </a:r>
            <a:r>
              <a:rPr lang="en-US" sz="1836" dirty="0">
                <a:solidFill>
                  <a:prstClr val="black"/>
                </a:solidFill>
              </a:rPr>
              <a:t>levation of Privilege</a:t>
            </a:r>
            <a:br>
              <a:rPr lang="en-US" sz="1836" dirty="0">
                <a:solidFill>
                  <a:prstClr val="black"/>
                </a:solidFill>
              </a:rPr>
            </a:br>
            <a:endParaRPr lang="en-US" sz="1836" dirty="0">
              <a:solidFill>
                <a:prstClr val="black"/>
              </a:solidFill>
            </a:endParaRPr>
          </a:p>
        </p:txBody>
      </p:sp>
      <p:sp>
        <p:nvSpPr>
          <p:cNvPr id="3" name="Rectangle 2"/>
          <p:cNvSpPr/>
          <p:nvPr/>
        </p:nvSpPr>
        <p:spPr>
          <a:xfrm>
            <a:off x="4635526" y="2932089"/>
            <a:ext cx="254024" cy="20913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sp>
        <p:nvSpPr>
          <p:cNvPr id="30" name="Rectangle 29"/>
          <p:cNvSpPr/>
          <p:nvPr/>
        </p:nvSpPr>
        <p:spPr>
          <a:xfrm>
            <a:off x="7371093" y="2933257"/>
            <a:ext cx="254024" cy="20913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sp>
        <p:nvSpPr>
          <p:cNvPr id="22" name="Title 1"/>
          <p:cNvSpPr txBox="1">
            <a:spLocks/>
          </p:cNvSpPr>
          <p:nvPr/>
        </p:nvSpPr>
        <p:spPr>
          <a:xfrm>
            <a:off x="785546" y="5890253"/>
            <a:ext cx="10724938" cy="584968"/>
          </a:xfrm>
          <a:prstGeom prst="rect">
            <a:avLst/>
          </a:prstGeom>
        </p:spPr>
        <p:txBody>
          <a:bodyPr vert="horz" lIns="93260" tIns="46630" rIns="93260" bIns="4663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56" dirty="0">
                <a:solidFill>
                  <a:prstClr val="black"/>
                </a:solidFill>
              </a:rPr>
              <a:t>… and they even broaden the attack surface area by fusing the networks</a:t>
            </a:r>
          </a:p>
        </p:txBody>
      </p:sp>
      <p:sp>
        <p:nvSpPr>
          <p:cNvPr id="24" name="Title 1"/>
          <p:cNvSpPr txBox="1">
            <a:spLocks/>
          </p:cNvSpPr>
          <p:nvPr/>
        </p:nvSpPr>
        <p:spPr>
          <a:xfrm>
            <a:off x="3218131" y="1707618"/>
            <a:ext cx="5683000" cy="481988"/>
          </a:xfrm>
          <a:prstGeom prst="rect">
            <a:avLst/>
          </a:prstGeom>
        </p:spPr>
        <p:txBody>
          <a:bodyPr vert="horz" lIns="93260" tIns="46630" rIns="93260" bIns="4663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56" dirty="0">
                <a:solidFill>
                  <a:prstClr val="black"/>
                </a:solidFill>
              </a:rPr>
              <a:t>Not a whole lot …</a:t>
            </a:r>
          </a:p>
        </p:txBody>
      </p:sp>
      <p:grpSp>
        <p:nvGrpSpPr>
          <p:cNvPr id="25" name="Group 24"/>
          <p:cNvGrpSpPr/>
          <p:nvPr/>
        </p:nvGrpSpPr>
        <p:grpSpPr>
          <a:xfrm>
            <a:off x="4343080" y="2367444"/>
            <a:ext cx="835709" cy="2452625"/>
            <a:chOff x="2137558" y="1905989"/>
            <a:chExt cx="819397" cy="2404753"/>
          </a:xfrm>
        </p:grpSpPr>
        <p:grpSp>
          <p:nvGrpSpPr>
            <p:cNvPr id="27" name="Group 26"/>
            <p:cNvGrpSpPr/>
            <p:nvPr/>
          </p:nvGrpSpPr>
          <p:grpSpPr>
            <a:xfrm>
              <a:off x="2137558" y="2612571"/>
              <a:ext cx="819397" cy="1698171"/>
              <a:chOff x="1882239" y="1852551"/>
              <a:chExt cx="819397" cy="1698171"/>
            </a:xfrm>
          </p:grpSpPr>
          <p:sp>
            <p:nvSpPr>
              <p:cNvPr id="31" name="Rectangle 30"/>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32" name="Rectangle 31"/>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3" name="Rectangle 32"/>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6" name="Rectangle 35"/>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7" name="Rectangle 36"/>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8" name="Oval 37"/>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9" name="Oval 38"/>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0" name="Oval 39"/>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1" name="Oval 40"/>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3" name="Oval 42"/>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4" name="Oval 43"/>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5" name="Rectangle 44"/>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46" name="Flowchart: Terminator 45"/>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47" name="Flowchart: Terminator 46"/>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28" name="Flowchart: Process 27"/>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grpSp>
        <p:nvGrpSpPr>
          <p:cNvPr id="48" name="Group 47"/>
          <p:cNvGrpSpPr/>
          <p:nvPr/>
        </p:nvGrpSpPr>
        <p:grpSpPr>
          <a:xfrm>
            <a:off x="7098078" y="2376246"/>
            <a:ext cx="835709" cy="2452625"/>
            <a:chOff x="2137558" y="1905989"/>
            <a:chExt cx="819397" cy="2404753"/>
          </a:xfrm>
        </p:grpSpPr>
        <p:grpSp>
          <p:nvGrpSpPr>
            <p:cNvPr id="49" name="Group 48"/>
            <p:cNvGrpSpPr/>
            <p:nvPr/>
          </p:nvGrpSpPr>
          <p:grpSpPr>
            <a:xfrm>
              <a:off x="2137558" y="2612571"/>
              <a:ext cx="819397" cy="1698171"/>
              <a:chOff x="1882239" y="1852551"/>
              <a:chExt cx="819397" cy="1698171"/>
            </a:xfrm>
          </p:grpSpPr>
          <p:sp>
            <p:nvSpPr>
              <p:cNvPr id="51" name="Rectangle 50"/>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52" name="Rectangle 51"/>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3" name="Rectangle 52"/>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4" name="Rectangle 53"/>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5" name="Rectangle 54"/>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6" name="Oval 55"/>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7" name="Oval 56"/>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8" name="Oval 57"/>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Oval 58"/>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0" name="Oval 59"/>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1" name="Oval 60"/>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2" name="Rectangle 61"/>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63" name="Flowchart: Terminator 62"/>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64" name="Flowchart: Terminator 63"/>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50" name="Flowchart: Process 49"/>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spTree>
    <p:extLst>
      <p:ext uri="{BB962C8B-B14F-4D97-AF65-F5344CB8AC3E}">
        <p14:creationId xmlns:p14="http://schemas.microsoft.com/office/powerpoint/2010/main" val="400110993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395" y="293729"/>
            <a:ext cx="8992531" cy="1165754"/>
          </a:xfrm>
        </p:spPr>
        <p:txBody>
          <a:bodyPr>
            <a:normAutofit fontScale="90000"/>
          </a:bodyPr>
          <a:lstStyle/>
          <a:p>
            <a:r>
              <a:rPr lang="en-US" dirty="0" smtClean="0"/>
              <a:t>What do the boxes really nicely help with?</a:t>
            </a:r>
            <a:endParaRPr lang="en-US" dirty="0"/>
          </a:p>
        </p:txBody>
      </p:sp>
      <p:sp>
        <p:nvSpPr>
          <p:cNvPr id="4" name="Oval 3"/>
          <p:cNvSpPr/>
          <p:nvPr/>
        </p:nvSpPr>
        <p:spPr>
          <a:xfrm>
            <a:off x="2407924"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36" dirty="0">
                <a:solidFill>
                  <a:prstClr val="black"/>
                </a:solidFill>
              </a:rPr>
              <a:t>Service Desk</a:t>
            </a:r>
          </a:p>
        </p:txBody>
      </p:sp>
      <p:sp>
        <p:nvSpPr>
          <p:cNvPr id="5" name="Oval 4"/>
          <p:cNvSpPr/>
          <p:nvPr/>
        </p:nvSpPr>
        <p:spPr>
          <a:xfrm>
            <a:off x="8236645" y="3158860"/>
            <a:ext cx="1638510" cy="162030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836" dirty="0">
                <a:solidFill>
                  <a:prstClr val="black"/>
                </a:solidFill>
              </a:rPr>
              <a:t>Machine Control Logic</a:t>
            </a:r>
          </a:p>
        </p:txBody>
      </p:sp>
      <p:sp>
        <p:nvSpPr>
          <p:cNvPr id="6" name="Rectangle 5"/>
          <p:cNvSpPr/>
          <p:nvPr/>
        </p:nvSpPr>
        <p:spPr>
          <a:xfrm>
            <a:off x="497377" y="3682159"/>
            <a:ext cx="1231113" cy="7056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36" dirty="0">
                <a:solidFill>
                  <a:prstClr val="black"/>
                </a:solidFill>
              </a:rPr>
              <a:t>Operator</a:t>
            </a:r>
          </a:p>
        </p:txBody>
      </p:sp>
      <p:sp>
        <p:nvSpPr>
          <p:cNvPr id="7" name="Equal 6"/>
          <p:cNvSpPr/>
          <p:nvPr/>
        </p:nvSpPr>
        <p:spPr>
          <a:xfrm>
            <a:off x="9800677" y="5060515"/>
            <a:ext cx="2232133" cy="840872"/>
          </a:xfrm>
          <a:prstGeom prst="mathEqual">
            <a:avLst>
              <a:gd name="adj1" fmla="val 0"/>
              <a:gd name="adj2" fmla="val 3721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prstClr val="black"/>
                </a:solidFill>
              </a:rPr>
              <a:t>Configuration</a:t>
            </a:r>
          </a:p>
        </p:txBody>
      </p:sp>
      <p:sp>
        <p:nvSpPr>
          <p:cNvPr id="8" name="Arc 7"/>
          <p:cNvSpPr/>
          <p:nvPr/>
        </p:nvSpPr>
        <p:spPr>
          <a:xfrm>
            <a:off x="2060982" y="2964533"/>
            <a:ext cx="1716177" cy="2011508"/>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sp>
        <p:nvSpPr>
          <p:cNvPr id="9" name="Arc 8"/>
          <p:cNvSpPr/>
          <p:nvPr/>
        </p:nvSpPr>
        <p:spPr>
          <a:xfrm>
            <a:off x="7770027" y="3040975"/>
            <a:ext cx="1681744" cy="1932516"/>
          </a:xfrm>
          <a:prstGeom prst="arc">
            <a:avLst>
              <a:gd name="adj1" fmla="val 5378133"/>
              <a:gd name="adj2" fmla="val 16492759"/>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12" name="Straight Arrow Connector 11"/>
          <p:cNvCxnSpPr>
            <a:stCxn id="5" idx="6"/>
            <a:endCxn id="7" idx="5"/>
          </p:cNvCxnSpPr>
          <p:nvPr/>
        </p:nvCxnSpPr>
        <p:spPr>
          <a:xfrm>
            <a:off x="9875155" y="3969012"/>
            <a:ext cx="1041589" cy="1355473"/>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1"/>
          <p:cNvCxnSpPr>
            <a:endCxn id="5" idx="5"/>
          </p:cNvCxnSpPr>
          <p:nvPr/>
        </p:nvCxnSpPr>
        <p:spPr>
          <a:xfrm rot="10800000">
            <a:off x="9635200" y="4541875"/>
            <a:ext cx="960667" cy="782610"/>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1"/>
          <p:cNvCxnSpPr>
            <a:stCxn id="5" idx="3"/>
            <a:endCxn id="4" idx="5"/>
          </p:cNvCxnSpPr>
          <p:nvPr/>
        </p:nvCxnSpPr>
        <p:spPr>
          <a:xfrm rot="5400000">
            <a:off x="6141540" y="2206817"/>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Arc 18"/>
          <p:cNvSpPr/>
          <p:nvPr/>
        </p:nvSpPr>
        <p:spPr>
          <a:xfrm>
            <a:off x="2796875" y="3029234"/>
            <a:ext cx="1716177" cy="2011508"/>
          </a:xfrm>
          <a:prstGeom prst="arc">
            <a:avLst>
              <a:gd name="adj1" fmla="val 16960502"/>
              <a:gd name="adj2" fmla="val 5296140"/>
            </a:avLst>
          </a:prstGeom>
          <a:ln w="28575">
            <a:prstDash val="dash"/>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836">
              <a:solidFill>
                <a:prstClr val="black"/>
              </a:solidFill>
            </a:endParaRPr>
          </a:p>
        </p:txBody>
      </p:sp>
      <p:cxnSp>
        <p:nvCxnSpPr>
          <p:cNvPr id="20" name="Straight Arrow Connector 11"/>
          <p:cNvCxnSpPr>
            <a:stCxn id="4" idx="7"/>
            <a:endCxn id="5" idx="1"/>
          </p:cNvCxnSpPr>
          <p:nvPr/>
        </p:nvCxnSpPr>
        <p:spPr>
          <a:xfrm rot="5400000" flipH="1" flipV="1">
            <a:off x="6141539" y="1061089"/>
            <a:ext cx="12953" cy="4670120"/>
          </a:xfrm>
          <a:prstGeom prst="curvedConnector3">
            <a:avLst>
              <a:gd name="adj1" fmla="val 363194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1"/>
          <p:cNvCxnSpPr>
            <a:stCxn id="6" idx="0"/>
            <a:endCxn id="4" idx="1"/>
          </p:cNvCxnSpPr>
          <p:nvPr/>
        </p:nvCxnSpPr>
        <p:spPr>
          <a:xfrm rot="5400000" flipH="1" flipV="1">
            <a:off x="1737400" y="2771682"/>
            <a:ext cx="286011" cy="1534945"/>
          </a:xfrm>
          <a:prstGeom prst="curvedConnector3">
            <a:avLst>
              <a:gd name="adj1" fmla="val 26448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1"/>
          <p:cNvCxnSpPr>
            <a:stCxn id="4" idx="3"/>
            <a:endCxn id="6" idx="2"/>
          </p:cNvCxnSpPr>
          <p:nvPr/>
        </p:nvCxnSpPr>
        <p:spPr>
          <a:xfrm rot="5400000" flipH="1">
            <a:off x="1803378" y="3697376"/>
            <a:ext cx="154058" cy="1534945"/>
          </a:xfrm>
          <a:prstGeom prst="curvedConnector3">
            <a:avLst>
              <a:gd name="adj1" fmla="val -30536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835649" y="2447436"/>
            <a:ext cx="454180" cy="382308"/>
          </a:xfrm>
          <a:prstGeom prst="rect">
            <a:avLst/>
          </a:prstGeom>
          <a:noFill/>
        </p:spPr>
        <p:txBody>
          <a:bodyPr wrap="none" rtlCol="0">
            <a:spAutoFit/>
          </a:bodyPr>
          <a:lstStyle/>
          <a:p>
            <a:r>
              <a:rPr lang="en-US" sz="1836" b="1" dirty="0">
                <a:solidFill>
                  <a:prstClr val="black"/>
                </a:solidFill>
              </a:rPr>
              <a:t>T,I</a:t>
            </a:r>
          </a:p>
        </p:txBody>
      </p:sp>
      <p:sp>
        <p:nvSpPr>
          <p:cNvPr id="35" name="TextBox 34"/>
          <p:cNvSpPr txBox="1"/>
          <p:nvPr/>
        </p:nvSpPr>
        <p:spPr>
          <a:xfrm>
            <a:off x="5835649" y="5238463"/>
            <a:ext cx="454180" cy="382308"/>
          </a:xfrm>
          <a:prstGeom prst="rect">
            <a:avLst/>
          </a:prstGeom>
          <a:noFill/>
        </p:spPr>
        <p:txBody>
          <a:bodyPr wrap="none" rtlCol="0">
            <a:spAutoFit/>
          </a:bodyPr>
          <a:lstStyle/>
          <a:p>
            <a:r>
              <a:rPr lang="en-US" sz="1836" b="1" dirty="0">
                <a:solidFill>
                  <a:prstClr val="black"/>
                </a:solidFill>
              </a:rPr>
              <a:t>T,I</a:t>
            </a:r>
          </a:p>
        </p:txBody>
      </p:sp>
      <p:sp>
        <p:nvSpPr>
          <p:cNvPr id="3" name="Rectangle 2"/>
          <p:cNvSpPr/>
          <p:nvPr/>
        </p:nvSpPr>
        <p:spPr>
          <a:xfrm>
            <a:off x="4635526" y="2932089"/>
            <a:ext cx="254024" cy="20913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sp>
        <p:nvSpPr>
          <p:cNvPr id="30" name="Rectangle 29"/>
          <p:cNvSpPr/>
          <p:nvPr/>
        </p:nvSpPr>
        <p:spPr>
          <a:xfrm>
            <a:off x="7371093" y="2933257"/>
            <a:ext cx="254024" cy="209136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25" name="Group 24"/>
          <p:cNvGrpSpPr/>
          <p:nvPr/>
        </p:nvGrpSpPr>
        <p:grpSpPr>
          <a:xfrm>
            <a:off x="4343080" y="2367444"/>
            <a:ext cx="835709" cy="2452625"/>
            <a:chOff x="2137558" y="1905989"/>
            <a:chExt cx="819397" cy="2404753"/>
          </a:xfrm>
        </p:grpSpPr>
        <p:grpSp>
          <p:nvGrpSpPr>
            <p:cNvPr id="27" name="Group 26"/>
            <p:cNvGrpSpPr/>
            <p:nvPr/>
          </p:nvGrpSpPr>
          <p:grpSpPr>
            <a:xfrm>
              <a:off x="2137558" y="2612571"/>
              <a:ext cx="819397" cy="1698171"/>
              <a:chOff x="1882239" y="1852551"/>
              <a:chExt cx="819397" cy="1698171"/>
            </a:xfrm>
          </p:grpSpPr>
          <p:sp>
            <p:nvSpPr>
              <p:cNvPr id="31" name="Rectangle 30"/>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32" name="Rectangle 31"/>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3" name="Rectangle 32"/>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6" name="Rectangle 35"/>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7" name="Rectangle 36"/>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38" name="Oval 37"/>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9" name="Oval 38"/>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0" name="Oval 39"/>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1" name="Oval 40"/>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3" name="Oval 42"/>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4" name="Oval 43"/>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45" name="Rectangle 44"/>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46" name="Flowchart: Terminator 45"/>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47" name="Flowchart: Terminator 46"/>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28" name="Flowchart: Process 27"/>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grpSp>
        <p:nvGrpSpPr>
          <p:cNvPr id="48" name="Group 47"/>
          <p:cNvGrpSpPr/>
          <p:nvPr/>
        </p:nvGrpSpPr>
        <p:grpSpPr>
          <a:xfrm>
            <a:off x="7098078" y="2376246"/>
            <a:ext cx="835709" cy="2452625"/>
            <a:chOff x="2137558" y="1905989"/>
            <a:chExt cx="819397" cy="2404753"/>
          </a:xfrm>
        </p:grpSpPr>
        <p:grpSp>
          <p:nvGrpSpPr>
            <p:cNvPr id="49" name="Group 48"/>
            <p:cNvGrpSpPr/>
            <p:nvPr/>
          </p:nvGrpSpPr>
          <p:grpSpPr>
            <a:xfrm>
              <a:off x="2137558" y="2612571"/>
              <a:ext cx="819397" cy="1698171"/>
              <a:chOff x="1882239" y="1852551"/>
              <a:chExt cx="819397" cy="1698171"/>
            </a:xfrm>
          </p:grpSpPr>
          <p:sp>
            <p:nvSpPr>
              <p:cNvPr id="51" name="Rectangle 50"/>
              <p:cNvSpPr/>
              <p:nvPr/>
            </p:nvSpPr>
            <p:spPr>
              <a:xfrm>
                <a:off x="1882239" y="1852551"/>
                <a:ext cx="819397" cy="169817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sp>
            <p:nvSpPr>
              <p:cNvPr id="52" name="Rectangle 51"/>
              <p:cNvSpPr/>
              <p:nvPr/>
            </p:nvSpPr>
            <p:spPr>
              <a:xfrm>
                <a:off x="1977241" y="2434442"/>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3" name="Rectangle 52"/>
              <p:cNvSpPr/>
              <p:nvPr/>
            </p:nvSpPr>
            <p:spPr>
              <a:xfrm>
                <a:off x="1977241" y="2618509"/>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4" name="Rectangle 53"/>
              <p:cNvSpPr/>
              <p:nvPr/>
            </p:nvSpPr>
            <p:spPr>
              <a:xfrm>
                <a:off x="1977241" y="2802576"/>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5" name="Rectangle 54"/>
              <p:cNvSpPr/>
              <p:nvPr/>
            </p:nvSpPr>
            <p:spPr>
              <a:xfrm>
                <a:off x="1977241" y="2986643"/>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56" name="Oval 55"/>
              <p:cNvSpPr/>
              <p:nvPr/>
            </p:nvSpPr>
            <p:spPr>
              <a:xfrm>
                <a:off x="2428504" y="1977242"/>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7" name="Oval 56"/>
              <p:cNvSpPr/>
              <p:nvPr/>
            </p:nvSpPr>
            <p:spPr>
              <a:xfrm>
                <a:off x="2428503" y="2101933"/>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8" name="Oval 57"/>
              <p:cNvSpPr/>
              <p:nvPr/>
            </p:nvSpPr>
            <p:spPr>
              <a:xfrm>
                <a:off x="2428502" y="2226624"/>
                <a:ext cx="83127" cy="771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59" name="Oval 58"/>
              <p:cNvSpPr/>
              <p:nvPr/>
            </p:nvSpPr>
            <p:spPr>
              <a:xfrm>
                <a:off x="2547246" y="1977242"/>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0" name="Oval 59"/>
              <p:cNvSpPr/>
              <p:nvPr/>
            </p:nvSpPr>
            <p:spPr>
              <a:xfrm>
                <a:off x="2547252" y="2109356"/>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1" name="Oval 60"/>
              <p:cNvSpPr/>
              <p:nvPr/>
            </p:nvSpPr>
            <p:spPr>
              <a:xfrm>
                <a:off x="2547252" y="2234047"/>
                <a:ext cx="83127" cy="771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2" name="Rectangle 61"/>
              <p:cNvSpPr/>
              <p:nvPr/>
            </p:nvSpPr>
            <p:spPr>
              <a:xfrm>
                <a:off x="1977241" y="3236025"/>
                <a:ext cx="172193" cy="1425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36">
                  <a:solidFill>
                    <a:prstClr val="black"/>
                  </a:solidFill>
                </a:endParaRPr>
              </a:p>
            </p:txBody>
          </p:sp>
          <p:sp>
            <p:nvSpPr>
              <p:cNvPr id="63" name="Flowchart: Terminator 62"/>
              <p:cNvSpPr/>
              <p:nvPr/>
            </p:nvSpPr>
            <p:spPr>
              <a:xfrm>
                <a:off x="2470065" y="2547259"/>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sp>
            <p:nvSpPr>
              <p:cNvPr id="64" name="Flowchart: Terminator 63"/>
              <p:cNvSpPr/>
              <p:nvPr/>
            </p:nvSpPr>
            <p:spPr>
              <a:xfrm>
                <a:off x="2470067" y="3028208"/>
                <a:ext cx="124691" cy="350322"/>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836">
                  <a:solidFill>
                    <a:prstClr val="black"/>
                  </a:solidFill>
                </a:endParaRPr>
              </a:p>
            </p:txBody>
          </p:sp>
        </p:grpSp>
        <p:sp>
          <p:nvSpPr>
            <p:cNvPr id="50" name="Flowchart: Process 49"/>
            <p:cNvSpPr/>
            <p:nvPr/>
          </p:nvSpPr>
          <p:spPr>
            <a:xfrm>
              <a:off x="2244435" y="1905989"/>
              <a:ext cx="45719" cy="706581"/>
            </a:xfrm>
            <a:prstGeom prst="flowChartProces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1836">
                <a:solidFill>
                  <a:prstClr val="white"/>
                </a:solidFill>
              </a:endParaRPr>
            </a:p>
          </p:txBody>
        </p:sp>
      </p:grpSp>
      <p:sp>
        <p:nvSpPr>
          <p:cNvPr id="10" name="Up Arrow 9"/>
          <p:cNvSpPr/>
          <p:nvPr/>
        </p:nvSpPr>
        <p:spPr>
          <a:xfrm>
            <a:off x="3041423" y="4908791"/>
            <a:ext cx="466302" cy="91443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1" name="TextBox 10"/>
          <p:cNvSpPr txBox="1"/>
          <p:nvPr/>
        </p:nvSpPr>
        <p:spPr>
          <a:xfrm>
            <a:off x="2698937" y="5952852"/>
            <a:ext cx="1365481" cy="382308"/>
          </a:xfrm>
          <a:prstGeom prst="rect">
            <a:avLst/>
          </a:prstGeom>
          <a:noFill/>
        </p:spPr>
        <p:txBody>
          <a:bodyPr wrap="none" rtlCol="0">
            <a:spAutoFit/>
          </a:bodyPr>
          <a:lstStyle/>
          <a:p>
            <a:r>
              <a:rPr lang="en-US" sz="1836" dirty="0">
                <a:solidFill>
                  <a:prstClr val="black"/>
                </a:solidFill>
              </a:rPr>
              <a:t>1. </a:t>
            </a:r>
            <a:r>
              <a:rPr lang="en-US" sz="1836" dirty="0" err="1">
                <a:solidFill>
                  <a:prstClr val="black"/>
                </a:solidFill>
              </a:rPr>
              <a:t>Pwn</a:t>
            </a:r>
            <a:r>
              <a:rPr lang="en-US" sz="1836" dirty="0">
                <a:solidFill>
                  <a:prstClr val="black"/>
                </a:solidFill>
              </a:rPr>
              <a:t> This</a:t>
            </a:r>
          </a:p>
        </p:txBody>
      </p:sp>
      <p:sp>
        <p:nvSpPr>
          <p:cNvPr id="65" name="Up Arrow 64"/>
          <p:cNvSpPr/>
          <p:nvPr/>
        </p:nvSpPr>
        <p:spPr>
          <a:xfrm>
            <a:off x="8815771" y="4933181"/>
            <a:ext cx="466302" cy="914436"/>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66" name="TextBox 65"/>
          <p:cNvSpPr txBox="1"/>
          <p:nvPr/>
        </p:nvSpPr>
        <p:spPr>
          <a:xfrm>
            <a:off x="8336897" y="5944402"/>
            <a:ext cx="1409624" cy="382308"/>
          </a:xfrm>
          <a:prstGeom prst="rect">
            <a:avLst/>
          </a:prstGeom>
          <a:noFill/>
        </p:spPr>
        <p:txBody>
          <a:bodyPr wrap="none" rtlCol="0">
            <a:spAutoFit/>
          </a:bodyPr>
          <a:lstStyle/>
          <a:p>
            <a:r>
              <a:rPr lang="en-US" sz="1836" dirty="0">
                <a:solidFill>
                  <a:prstClr val="black"/>
                </a:solidFill>
              </a:rPr>
              <a:t>2. </a:t>
            </a:r>
            <a:r>
              <a:rPr lang="en-US" sz="1836" dirty="0" err="1">
                <a:solidFill>
                  <a:prstClr val="black"/>
                </a:solidFill>
              </a:rPr>
              <a:t>Pwn</a:t>
            </a:r>
            <a:r>
              <a:rPr lang="en-US" sz="1836" dirty="0">
                <a:solidFill>
                  <a:prstClr val="black"/>
                </a:solidFill>
              </a:rPr>
              <a:t> That</a:t>
            </a:r>
          </a:p>
        </p:txBody>
      </p:sp>
      <p:cxnSp>
        <p:nvCxnSpPr>
          <p:cNvPr id="15" name="Straight Arrow Connector 14"/>
          <p:cNvCxnSpPr/>
          <p:nvPr/>
        </p:nvCxnSpPr>
        <p:spPr>
          <a:xfrm flipV="1">
            <a:off x="4125000" y="6132745"/>
            <a:ext cx="4111645" cy="8450"/>
          </a:xfrm>
          <a:prstGeom prst="straightConnector1">
            <a:avLst/>
          </a:prstGeom>
          <a:ln w="952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833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a:xfrm>
            <a:off x="414641" y="969816"/>
            <a:ext cx="11558339" cy="5880246"/>
          </a:xfrm>
          <a:prstGeom prst="ellipse">
            <a:avLst/>
          </a:prstGeom>
          <a:solidFill>
            <a:schemeClr val="bg1"/>
          </a:solidFill>
          <a:ln>
            <a:solidFill>
              <a:schemeClr val="bg2">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 name="Title 1"/>
          <p:cNvSpPr>
            <a:spLocks noGrp="1"/>
          </p:cNvSpPr>
          <p:nvPr>
            <p:ph type="title"/>
          </p:nvPr>
        </p:nvSpPr>
        <p:spPr>
          <a:xfrm>
            <a:off x="198437" y="100609"/>
            <a:ext cx="10724938" cy="858958"/>
          </a:xfrm>
        </p:spPr>
        <p:txBody>
          <a:bodyPr>
            <a:normAutofit/>
          </a:bodyPr>
          <a:lstStyle/>
          <a:p>
            <a:r>
              <a:rPr lang="en-US" dirty="0" smtClean="0"/>
              <a:t>We’ve also seen this in vehicle telematics</a:t>
            </a:r>
            <a:endParaRPr lang="en-US" dirty="0"/>
          </a:p>
        </p:txBody>
      </p:sp>
      <p:grpSp>
        <p:nvGrpSpPr>
          <p:cNvPr id="4" name="Group 3"/>
          <p:cNvGrpSpPr/>
          <p:nvPr/>
        </p:nvGrpSpPr>
        <p:grpSpPr>
          <a:xfrm>
            <a:off x="2129157" y="2436377"/>
            <a:ext cx="2793680" cy="2584885"/>
            <a:chOff x="1151909" y="1619534"/>
            <a:chExt cx="3669788" cy="4116942"/>
          </a:xfrm>
        </p:grpSpPr>
        <p:sp>
          <p:nvSpPr>
            <p:cNvPr id="15" name="Rectangle 14"/>
            <p:cNvSpPr/>
            <p:nvPr/>
          </p:nvSpPr>
          <p:spPr>
            <a:xfrm>
              <a:off x="1151909" y="1619534"/>
              <a:ext cx="3669788" cy="4116942"/>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200" dirty="0">
                  <a:solidFill>
                    <a:prstClr val="black"/>
                  </a:solidFill>
                </a:rPr>
                <a:t>Vehicle</a:t>
              </a:r>
            </a:p>
          </p:txBody>
        </p:sp>
        <p:sp>
          <p:nvSpPr>
            <p:cNvPr id="5" name="Rectangle 4"/>
            <p:cNvSpPr/>
            <p:nvPr/>
          </p:nvSpPr>
          <p:spPr>
            <a:xfrm>
              <a:off x="1363580" y="3227995"/>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Diagnostics</a:t>
              </a:r>
            </a:p>
          </p:txBody>
        </p:sp>
        <p:sp>
          <p:nvSpPr>
            <p:cNvPr id="17" name="Rectangle 16"/>
            <p:cNvSpPr/>
            <p:nvPr/>
          </p:nvSpPr>
          <p:spPr>
            <a:xfrm>
              <a:off x="1363580" y="1990001"/>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Entertainment</a:t>
              </a:r>
            </a:p>
          </p:txBody>
        </p:sp>
        <p:sp>
          <p:nvSpPr>
            <p:cNvPr id="26" name="Rectangle 25"/>
            <p:cNvSpPr/>
            <p:nvPr/>
          </p:nvSpPr>
          <p:spPr>
            <a:xfrm>
              <a:off x="1363579" y="4507179"/>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prstClr val="white"/>
                  </a:solidFill>
                </a:rPr>
                <a:t>Control</a:t>
              </a:r>
            </a:p>
          </p:txBody>
        </p:sp>
        <p:sp>
          <p:nvSpPr>
            <p:cNvPr id="34" name="Rectangle 33"/>
            <p:cNvSpPr/>
            <p:nvPr/>
          </p:nvSpPr>
          <p:spPr>
            <a:xfrm>
              <a:off x="3737877" y="2008091"/>
              <a:ext cx="443738" cy="3618497"/>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200" dirty="0">
                  <a:solidFill>
                    <a:prstClr val="white"/>
                  </a:solidFill>
                </a:rPr>
                <a:t>CAN BUS / “Telematics Box”</a:t>
              </a:r>
            </a:p>
          </p:txBody>
        </p:sp>
        <p:sp>
          <p:nvSpPr>
            <p:cNvPr id="35" name="Left-Right Arrow 34"/>
            <p:cNvSpPr/>
            <p:nvPr/>
          </p:nvSpPr>
          <p:spPr>
            <a:xfrm>
              <a:off x="3252408" y="2361185"/>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200">
                <a:solidFill>
                  <a:prstClr val="white"/>
                </a:solidFill>
              </a:endParaRPr>
            </a:p>
          </p:txBody>
        </p:sp>
        <p:sp>
          <p:nvSpPr>
            <p:cNvPr id="36" name="Left-Right Arrow 35"/>
            <p:cNvSpPr/>
            <p:nvPr/>
          </p:nvSpPr>
          <p:spPr>
            <a:xfrm>
              <a:off x="3253992" y="3594054"/>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200">
                <a:solidFill>
                  <a:prstClr val="white"/>
                </a:solidFill>
              </a:endParaRPr>
            </a:p>
          </p:txBody>
        </p:sp>
        <p:sp>
          <p:nvSpPr>
            <p:cNvPr id="37" name="Left-Right Arrow 36"/>
            <p:cNvSpPr/>
            <p:nvPr/>
          </p:nvSpPr>
          <p:spPr>
            <a:xfrm>
              <a:off x="3248319" y="4879908"/>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200">
                <a:solidFill>
                  <a:prstClr val="white"/>
                </a:solidFill>
              </a:endParaRPr>
            </a:p>
          </p:txBody>
        </p:sp>
      </p:grpSp>
      <p:grpSp>
        <p:nvGrpSpPr>
          <p:cNvPr id="6" name="Group 5"/>
          <p:cNvGrpSpPr/>
          <p:nvPr/>
        </p:nvGrpSpPr>
        <p:grpSpPr>
          <a:xfrm>
            <a:off x="6128492" y="2436376"/>
            <a:ext cx="4204546" cy="2584886"/>
            <a:chOff x="5930784" y="1619532"/>
            <a:chExt cx="6080515" cy="4205062"/>
          </a:xfrm>
        </p:grpSpPr>
        <p:sp>
          <p:nvSpPr>
            <p:cNvPr id="13" name="Rectangle 12"/>
            <p:cNvSpPr/>
            <p:nvPr/>
          </p:nvSpPr>
          <p:spPr>
            <a:xfrm>
              <a:off x="7933949" y="1619533"/>
              <a:ext cx="4077350" cy="4205061"/>
            </a:xfrm>
            <a:prstGeom prst="rect">
              <a:avLst/>
            </a:prstGeom>
          </p:spPr>
          <p:style>
            <a:lnRef idx="1">
              <a:schemeClr val="accent4"/>
            </a:lnRef>
            <a:fillRef idx="2">
              <a:schemeClr val="accent4"/>
            </a:fillRef>
            <a:effectRef idx="1">
              <a:schemeClr val="accent4"/>
            </a:effectRef>
            <a:fontRef idx="minor">
              <a:schemeClr val="dk1"/>
            </a:fontRef>
          </p:style>
          <p:txBody>
            <a:bodyPr rIns="746083" rtlCol="0" anchor="t"/>
            <a:lstStyle/>
            <a:p>
              <a:pPr algn="r"/>
              <a:endParaRPr lang="en-US" sz="1200" dirty="0">
                <a:solidFill>
                  <a:prstClr val="black"/>
                </a:solidFill>
              </a:endParaRPr>
            </a:p>
          </p:txBody>
        </p:sp>
        <p:sp>
          <p:nvSpPr>
            <p:cNvPr id="49" name="Rectangle 48"/>
            <p:cNvSpPr/>
            <p:nvPr/>
          </p:nvSpPr>
          <p:spPr>
            <a:xfrm>
              <a:off x="8146525" y="2002775"/>
              <a:ext cx="443738" cy="3618497"/>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200" dirty="0" smtClean="0">
                  <a:solidFill>
                    <a:prstClr val="white"/>
                  </a:solidFill>
                </a:rPr>
                <a:t>VPN </a:t>
              </a:r>
              <a:r>
                <a:rPr lang="en-US" sz="1200" dirty="0">
                  <a:solidFill>
                    <a:prstClr val="white"/>
                  </a:solidFill>
                </a:rPr>
                <a:t>Gateway</a:t>
              </a:r>
            </a:p>
          </p:txBody>
        </p:sp>
        <p:sp>
          <p:nvSpPr>
            <p:cNvPr id="51" name="Rectangle 50"/>
            <p:cNvSpPr/>
            <p:nvPr/>
          </p:nvSpPr>
          <p:spPr>
            <a:xfrm>
              <a:off x="9045245" y="2021711"/>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prstClr val="white"/>
                  </a:solidFill>
                </a:rPr>
                <a:t>ERP</a:t>
              </a:r>
            </a:p>
          </p:txBody>
        </p:sp>
        <p:sp>
          <p:nvSpPr>
            <p:cNvPr id="53" name="Rectangle 52"/>
            <p:cNvSpPr/>
            <p:nvPr/>
          </p:nvSpPr>
          <p:spPr>
            <a:xfrm>
              <a:off x="9039279" y="2679061"/>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prstClr val="white"/>
                  </a:solidFill>
                </a:rPr>
                <a:t>CRM</a:t>
              </a:r>
            </a:p>
          </p:txBody>
        </p:sp>
        <p:sp>
          <p:nvSpPr>
            <p:cNvPr id="59" name="Rectangle 58"/>
            <p:cNvSpPr/>
            <p:nvPr/>
          </p:nvSpPr>
          <p:spPr>
            <a:xfrm>
              <a:off x="10423965" y="2013333"/>
              <a:ext cx="1399919" cy="360793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solidFill>
                    <a:prstClr val="white"/>
                  </a:solidFill>
                </a:rPr>
                <a:t>Fleet, Vehicle, and Driver Solutions</a:t>
              </a:r>
            </a:p>
          </p:txBody>
        </p:sp>
        <p:sp>
          <p:nvSpPr>
            <p:cNvPr id="63" name="Rectangle 62"/>
            <p:cNvSpPr/>
            <p:nvPr/>
          </p:nvSpPr>
          <p:spPr>
            <a:xfrm>
              <a:off x="9042332" y="4384204"/>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prstClr val="white"/>
                  </a:solidFill>
                </a:rPr>
                <a:t>…</a:t>
              </a:r>
            </a:p>
          </p:txBody>
        </p:sp>
        <p:sp>
          <p:nvSpPr>
            <p:cNvPr id="64" name="Left-Right Arrow 63"/>
            <p:cNvSpPr/>
            <p:nvPr/>
          </p:nvSpPr>
          <p:spPr>
            <a:xfrm>
              <a:off x="8587350" y="4513756"/>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prstClr val="white"/>
                </a:solidFill>
              </a:endParaRPr>
            </a:p>
          </p:txBody>
        </p:sp>
        <p:sp>
          <p:nvSpPr>
            <p:cNvPr id="65" name="Rectangle 64"/>
            <p:cNvSpPr/>
            <p:nvPr/>
          </p:nvSpPr>
          <p:spPr>
            <a:xfrm>
              <a:off x="9021337" y="5025773"/>
              <a:ext cx="1403834"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a:solidFill>
                    <a:prstClr val="white"/>
                  </a:solidFill>
                </a:rPr>
                <a:t>…</a:t>
              </a:r>
            </a:p>
          </p:txBody>
        </p:sp>
        <p:sp>
          <p:nvSpPr>
            <p:cNvPr id="66" name="Left-Right Arrow 65"/>
            <p:cNvSpPr/>
            <p:nvPr/>
          </p:nvSpPr>
          <p:spPr>
            <a:xfrm>
              <a:off x="8587350" y="5155324"/>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prstClr val="white"/>
                </a:solidFill>
              </a:endParaRPr>
            </a:p>
          </p:txBody>
        </p:sp>
        <p:sp>
          <p:nvSpPr>
            <p:cNvPr id="80" name="Left-Right Arrow 79"/>
            <p:cNvSpPr/>
            <p:nvPr/>
          </p:nvSpPr>
          <p:spPr>
            <a:xfrm>
              <a:off x="9947870" y="2158172"/>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prstClr val="white"/>
                </a:solidFill>
              </a:endParaRPr>
            </a:p>
          </p:txBody>
        </p:sp>
        <p:sp>
          <p:nvSpPr>
            <p:cNvPr id="81" name="Left-Right Arrow 80"/>
            <p:cNvSpPr/>
            <p:nvPr/>
          </p:nvSpPr>
          <p:spPr>
            <a:xfrm>
              <a:off x="9940021" y="2817385"/>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200">
                <a:solidFill>
                  <a:prstClr val="white"/>
                </a:solidFill>
              </a:endParaRPr>
            </a:p>
          </p:txBody>
        </p:sp>
        <p:sp>
          <p:nvSpPr>
            <p:cNvPr id="38" name="Rectangle 37"/>
            <p:cNvSpPr/>
            <p:nvPr/>
          </p:nvSpPr>
          <p:spPr>
            <a:xfrm>
              <a:off x="5930785" y="3156651"/>
              <a:ext cx="443738" cy="2475178"/>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200" dirty="0" smtClean="0">
                  <a:solidFill>
                    <a:prstClr val="white"/>
                  </a:solidFill>
                </a:rPr>
                <a:t>MNO Private APN</a:t>
              </a:r>
              <a:endParaRPr lang="en-US" sz="1200" dirty="0">
                <a:solidFill>
                  <a:prstClr val="white"/>
                </a:solidFill>
              </a:endParaRPr>
            </a:p>
          </p:txBody>
        </p:sp>
        <p:sp>
          <p:nvSpPr>
            <p:cNvPr id="46" name="Rectangle 45"/>
            <p:cNvSpPr/>
            <p:nvPr/>
          </p:nvSpPr>
          <p:spPr>
            <a:xfrm>
              <a:off x="5930784" y="1619532"/>
              <a:ext cx="443738" cy="1467173"/>
            </a:xfrm>
            <a:prstGeom prst="rect">
              <a:avLst/>
            </a:prstGeom>
            <a:noFill/>
            <a:ln>
              <a:solidFill>
                <a:srgbClr val="FFC000"/>
              </a:solidFill>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200" dirty="0" smtClean="0">
                  <a:solidFill>
                    <a:prstClr val="black"/>
                  </a:solidFill>
                </a:rPr>
                <a:t>Public APN</a:t>
              </a:r>
              <a:endParaRPr lang="en-US" sz="1200" dirty="0">
                <a:solidFill>
                  <a:prstClr val="black"/>
                </a:solidFill>
              </a:endParaRPr>
            </a:p>
          </p:txBody>
        </p:sp>
      </p:grpSp>
      <p:cxnSp>
        <p:nvCxnSpPr>
          <p:cNvPr id="8" name="Straight Arrow Connector 7"/>
          <p:cNvCxnSpPr/>
          <p:nvPr/>
        </p:nvCxnSpPr>
        <p:spPr>
          <a:xfrm flipH="1">
            <a:off x="6435327" y="3782616"/>
            <a:ext cx="1225302" cy="79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454289" y="3790608"/>
            <a:ext cx="167420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454289" y="2811462"/>
            <a:ext cx="3206340" cy="15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3827937" y="1470689"/>
            <a:ext cx="708877" cy="589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prstClr val="black"/>
                </a:solidFill>
              </a:rPr>
              <a:t>Vehicle</a:t>
            </a:r>
          </a:p>
        </p:txBody>
      </p:sp>
      <p:sp>
        <p:nvSpPr>
          <p:cNvPr id="62" name="Rectangle 61"/>
          <p:cNvSpPr/>
          <p:nvPr/>
        </p:nvSpPr>
        <p:spPr>
          <a:xfrm>
            <a:off x="4694237" y="1457147"/>
            <a:ext cx="708877" cy="589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prstClr val="black"/>
                </a:solidFill>
              </a:rPr>
              <a:t>Vehicle</a:t>
            </a:r>
          </a:p>
        </p:txBody>
      </p:sp>
      <p:sp>
        <p:nvSpPr>
          <p:cNvPr id="67" name="Rectangle 66"/>
          <p:cNvSpPr/>
          <p:nvPr/>
        </p:nvSpPr>
        <p:spPr>
          <a:xfrm>
            <a:off x="3847857" y="5313264"/>
            <a:ext cx="708877" cy="589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prstClr val="black"/>
                </a:solidFill>
              </a:rPr>
              <a:t>Vehicle</a:t>
            </a:r>
          </a:p>
        </p:txBody>
      </p:sp>
      <p:sp>
        <p:nvSpPr>
          <p:cNvPr id="68" name="Rectangle 67"/>
          <p:cNvSpPr/>
          <p:nvPr/>
        </p:nvSpPr>
        <p:spPr>
          <a:xfrm>
            <a:off x="4729902" y="5313263"/>
            <a:ext cx="708877" cy="5898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solidFill>
                  <a:prstClr val="black"/>
                </a:solidFill>
              </a:rPr>
              <a:t>Vehicle</a:t>
            </a:r>
          </a:p>
        </p:txBody>
      </p:sp>
      <p:cxnSp>
        <p:nvCxnSpPr>
          <p:cNvPr id="20" name="Curved Connector 19"/>
          <p:cNvCxnSpPr>
            <a:endCxn id="49" idx="0"/>
          </p:cNvCxnSpPr>
          <p:nvPr/>
        </p:nvCxnSpPr>
        <p:spPr>
          <a:xfrm>
            <a:off x="5438779" y="1752094"/>
            <a:ext cx="2375268" cy="919865"/>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68" idx="3"/>
            <a:endCxn id="38" idx="2"/>
          </p:cNvCxnSpPr>
          <p:nvPr/>
        </p:nvCxnSpPr>
        <p:spPr>
          <a:xfrm flipV="1">
            <a:off x="5438779" y="4902768"/>
            <a:ext cx="843132" cy="705443"/>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67" idx="2"/>
            <a:endCxn id="38" idx="2"/>
          </p:cNvCxnSpPr>
          <p:nvPr/>
        </p:nvCxnSpPr>
        <p:spPr>
          <a:xfrm rot="5400000" flipH="1" flipV="1">
            <a:off x="4741907" y="4363156"/>
            <a:ext cx="1000391" cy="2079615"/>
          </a:xfrm>
          <a:prstGeom prst="curvedConnector3">
            <a:avLst>
              <a:gd name="adj1" fmla="val -2285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48" idx="0"/>
            <a:endCxn id="49" idx="0"/>
          </p:cNvCxnSpPr>
          <p:nvPr/>
        </p:nvCxnSpPr>
        <p:spPr>
          <a:xfrm rot="16200000" flipH="1">
            <a:off x="5397576" y="255489"/>
            <a:ext cx="1201270" cy="3631671"/>
          </a:xfrm>
          <a:prstGeom prst="curvedConnector3">
            <a:avLst>
              <a:gd name="adj1" fmla="val -1903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ular Callout 27"/>
          <p:cNvSpPr/>
          <p:nvPr/>
        </p:nvSpPr>
        <p:spPr>
          <a:xfrm>
            <a:off x="503237" y="5608210"/>
            <a:ext cx="2001115" cy="1102298"/>
          </a:xfrm>
          <a:prstGeom prst="wedgeRectCallout">
            <a:avLst>
              <a:gd name="adj1" fmla="val 112098"/>
              <a:gd name="adj2" fmla="val -56019"/>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sz="2040" dirty="0" smtClean="0">
                <a:solidFill>
                  <a:prstClr val="white"/>
                </a:solidFill>
                <a:cs typeface="Segoe UI" panose="020B0502040204020203" pitchFamily="34" charset="0"/>
              </a:rPr>
              <a:t>Own one, own them all</a:t>
            </a:r>
            <a:endParaRPr lang="en-US" sz="2040" dirty="0">
              <a:solidFill>
                <a:prstClr val="white"/>
              </a:solidFill>
              <a:cs typeface="Segoe UI" panose="020B0502040204020203" pitchFamily="34" charset="0"/>
            </a:endParaRPr>
          </a:p>
        </p:txBody>
      </p:sp>
      <p:sp>
        <p:nvSpPr>
          <p:cNvPr id="79" name="Rectangular Callout 78"/>
          <p:cNvSpPr/>
          <p:nvPr/>
        </p:nvSpPr>
        <p:spPr>
          <a:xfrm>
            <a:off x="8149475" y="5633218"/>
            <a:ext cx="3298126" cy="1102298"/>
          </a:xfrm>
          <a:prstGeom prst="wedgeRectCallout">
            <a:avLst>
              <a:gd name="adj1" fmla="val -129622"/>
              <a:gd name="adj2" fmla="val -43879"/>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sz="2040" dirty="0" smtClean="0">
                <a:solidFill>
                  <a:prstClr val="white"/>
                </a:solidFill>
                <a:cs typeface="Segoe UI" panose="020B0502040204020203" pitchFamily="34" charset="0"/>
              </a:rPr>
              <a:t>More issues:</a:t>
            </a:r>
          </a:p>
          <a:p>
            <a:r>
              <a:rPr lang="en-US" sz="2040" b="1" dirty="0" smtClean="0">
                <a:solidFill>
                  <a:prstClr val="white"/>
                </a:solidFill>
                <a:cs typeface="Segoe UI" panose="020B0502040204020203" pitchFamily="34" charset="0"/>
              </a:rPr>
              <a:t> + </a:t>
            </a:r>
            <a:r>
              <a:rPr lang="en-US" sz="2040" dirty="0" smtClean="0">
                <a:solidFill>
                  <a:prstClr val="white"/>
                </a:solidFill>
                <a:cs typeface="Segoe UI" panose="020B0502040204020203" pitchFamily="34" charset="0"/>
              </a:rPr>
              <a:t>Addressing and Discovery</a:t>
            </a:r>
            <a:br>
              <a:rPr lang="en-US" sz="2040" dirty="0" smtClean="0">
                <a:solidFill>
                  <a:prstClr val="white"/>
                </a:solidFill>
                <a:cs typeface="Segoe UI" panose="020B0502040204020203" pitchFamily="34" charset="0"/>
              </a:rPr>
            </a:br>
            <a:r>
              <a:rPr lang="en-US" sz="2040" dirty="0" smtClean="0">
                <a:solidFill>
                  <a:prstClr val="white"/>
                </a:solidFill>
                <a:cs typeface="Segoe UI" panose="020B0502040204020203" pitchFamily="34" charset="0"/>
              </a:rPr>
              <a:t> </a:t>
            </a:r>
            <a:r>
              <a:rPr lang="en-US" sz="2040" b="1" dirty="0" smtClean="0">
                <a:solidFill>
                  <a:prstClr val="white"/>
                </a:solidFill>
                <a:cs typeface="Segoe UI" panose="020B0502040204020203" pitchFamily="34" charset="0"/>
              </a:rPr>
              <a:t>+</a:t>
            </a:r>
            <a:r>
              <a:rPr lang="en-US" sz="2040" dirty="0" smtClean="0">
                <a:solidFill>
                  <a:prstClr val="white"/>
                </a:solidFill>
                <a:cs typeface="Segoe UI" panose="020B0502040204020203" pitchFamily="34" charset="0"/>
              </a:rPr>
              <a:t> Temporal Coupling</a:t>
            </a:r>
            <a:endParaRPr lang="en-US" sz="2040" dirty="0">
              <a:solidFill>
                <a:prstClr val="white"/>
              </a:solidFill>
              <a:cs typeface="Segoe UI" panose="020B0502040204020203" pitchFamily="34" charset="0"/>
            </a:endParaRPr>
          </a:p>
        </p:txBody>
      </p:sp>
      <p:cxnSp>
        <p:nvCxnSpPr>
          <p:cNvPr id="82" name="Curved Connector 81"/>
          <p:cNvCxnSpPr>
            <a:stCxn id="68" idx="3"/>
            <a:endCxn id="34" idx="3"/>
          </p:cNvCxnSpPr>
          <p:nvPr/>
        </p:nvCxnSpPr>
        <p:spPr>
          <a:xfrm flipH="1" flipV="1">
            <a:off x="4435565" y="3816303"/>
            <a:ext cx="1003214" cy="1791908"/>
          </a:xfrm>
          <a:prstGeom prst="curvedConnector3">
            <a:avLst>
              <a:gd name="adj1" fmla="val -71695"/>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34" idx="3"/>
            <a:endCxn id="62" idx="3"/>
          </p:cNvCxnSpPr>
          <p:nvPr/>
        </p:nvCxnSpPr>
        <p:spPr>
          <a:xfrm flipV="1">
            <a:off x="4435565" y="1752095"/>
            <a:ext cx="967549" cy="2064208"/>
          </a:xfrm>
          <a:prstGeom prst="curvedConnector3">
            <a:avLst>
              <a:gd name="adj1" fmla="val 34030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01604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Placeholder 66"/>
          <p:cNvSpPr>
            <a:spLocks noGrp="1"/>
          </p:cNvSpPr>
          <p:nvPr>
            <p:ph type="body" sz="quarter" idx="10"/>
          </p:nvPr>
        </p:nvSpPr>
        <p:spPr>
          <a:xfrm>
            <a:off x="7971496" y="1531436"/>
            <a:ext cx="4192707" cy="4579715"/>
          </a:xfrm>
        </p:spPr>
        <p:txBody>
          <a:bodyPr/>
          <a:lstStyle/>
          <a:p>
            <a:r>
              <a:rPr lang="en-US" sz="2800" dirty="0" smtClean="0"/>
              <a:t>Authentication Credentials Management</a:t>
            </a:r>
          </a:p>
          <a:p>
            <a:r>
              <a:rPr lang="en-US" sz="2800" dirty="0" smtClean="0"/>
              <a:t>Authorization Policy Management</a:t>
            </a:r>
          </a:p>
          <a:p>
            <a:r>
              <a:rPr lang="en-US" sz="2800" dirty="0" smtClean="0"/>
              <a:t>Denial of Service</a:t>
            </a:r>
          </a:p>
          <a:p>
            <a:r>
              <a:rPr lang="en-US" sz="2800" dirty="0" smtClean="0"/>
              <a:t>Intrusion Detection</a:t>
            </a:r>
          </a:p>
          <a:p>
            <a:r>
              <a:rPr lang="en-US" sz="2800" dirty="0" smtClean="0"/>
              <a:t>Auditing</a:t>
            </a:r>
          </a:p>
          <a:p>
            <a:r>
              <a:rPr lang="en-US" sz="2800" dirty="0" smtClean="0"/>
              <a:t>Monitoring</a:t>
            </a:r>
          </a:p>
          <a:p>
            <a:r>
              <a:rPr lang="en-US" sz="2800" dirty="0" smtClean="0"/>
              <a:t>Alerting</a:t>
            </a:r>
            <a:endParaRPr lang="en-US" sz="2800" dirty="0"/>
          </a:p>
        </p:txBody>
      </p:sp>
      <p:sp>
        <p:nvSpPr>
          <p:cNvPr id="3" name="Title 2"/>
          <p:cNvSpPr>
            <a:spLocks noGrp="1"/>
          </p:cNvSpPr>
          <p:nvPr>
            <p:ph type="title"/>
          </p:nvPr>
        </p:nvSpPr>
        <p:spPr/>
        <p:txBody>
          <a:bodyPr/>
          <a:lstStyle/>
          <a:p>
            <a:r>
              <a:rPr lang="en-US" dirty="0" smtClean="0"/>
              <a:t>Defense Strategies</a:t>
            </a:r>
            <a:endParaRPr lang="en-US" dirty="0"/>
          </a:p>
        </p:txBody>
      </p:sp>
      <p:grpSp>
        <p:nvGrpSpPr>
          <p:cNvPr id="70" name="Group 69"/>
          <p:cNvGrpSpPr/>
          <p:nvPr/>
        </p:nvGrpSpPr>
        <p:grpSpPr>
          <a:xfrm>
            <a:off x="394340" y="3524401"/>
            <a:ext cx="2540054" cy="2431115"/>
            <a:chOff x="217630" y="2718413"/>
            <a:chExt cx="3511461" cy="3294476"/>
          </a:xfrm>
        </p:grpSpPr>
        <p:sp>
          <p:nvSpPr>
            <p:cNvPr id="4" name="Oval 3"/>
            <p:cNvSpPr/>
            <p:nvPr/>
          </p:nvSpPr>
          <p:spPr>
            <a:xfrm>
              <a:off x="217630" y="317606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 name="Oval 4"/>
            <p:cNvSpPr/>
            <p:nvPr/>
          </p:nvSpPr>
          <p:spPr>
            <a:xfrm>
              <a:off x="467553" y="378566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 name="Oval 5"/>
            <p:cNvSpPr/>
            <p:nvPr/>
          </p:nvSpPr>
          <p:spPr>
            <a:xfrm>
              <a:off x="1118397" y="293481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7" name="Oval 6"/>
            <p:cNvSpPr/>
            <p:nvPr/>
          </p:nvSpPr>
          <p:spPr>
            <a:xfrm>
              <a:off x="1556966" y="323373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8" name="Oval 7"/>
            <p:cNvSpPr/>
            <p:nvPr/>
          </p:nvSpPr>
          <p:spPr>
            <a:xfrm>
              <a:off x="1362744" y="380173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9" name="Oval 8"/>
            <p:cNvSpPr/>
            <p:nvPr/>
          </p:nvSpPr>
          <p:spPr>
            <a:xfrm>
              <a:off x="1762279" y="396836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0" name="Oval 9"/>
            <p:cNvSpPr/>
            <p:nvPr/>
          </p:nvSpPr>
          <p:spPr>
            <a:xfrm>
              <a:off x="779260" y="329375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1" name="Oval 10"/>
            <p:cNvSpPr/>
            <p:nvPr/>
          </p:nvSpPr>
          <p:spPr>
            <a:xfrm>
              <a:off x="933117" y="402837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2" name="Oval 11"/>
            <p:cNvSpPr/>
            <p:nvPr/>
          </p:nvSpPr>
          <p:spPr>
            <a:xfrm>
              <a:off x="2076900" y="342329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3" name="Oval 12"/>
            <p:cNvSpPr/>
            <p:nvPr/>
          </p:nvSpPr>
          <p:spPr>
            <a:xfrm>
              <a:off x="2230757" y="415792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4" name="Oval 13"/>
            <p:cNvSpPr/>
            <p:nvPr/>
          </p:nvSpPr>
          <p:spPr>
            <a:xfrm>
              <a:off x="1769186" y="460237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5" name="Oval 14"/>
            <p:cNvSpPr/>
            <p:nvPr/>
          </p:nvSpPr>
          <p:spPr>
            <a:xfrm>
              <a:off x="3252754" y="271841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6" name="Oval 15"/>
            <p:cNvSpPr/>
            <p:nvPr/>
          </p:nvSpPr>
          <p:spPr>
            <a:xfrm>
              <a:off x="2430049" y="290353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7" name="Oval 16"/>
            <p:cNvSpPr/>
            <p:nvPr/>
          </p:nvSpPr>
          <p:spPr>
            <a:xfrm>
              <a:off x="2955813" y="314341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8" name="Oval 17"/>
            <p:cNvSpPr/>
            <p:nvPr/>
          </p:nvSpPr>
          <p:spPr>
            <a:xfrm>
              <a:off x="3100354" y="376294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9" name="Oval 18"/>
            <p:cNvSpPr/>
            <p:nvPr/>
          </p:nvSpPr>
          <p:spPr>
            <a:xfrm>
              <a:off x="3424291" y="333297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0" name="Oval 19"/>
            <p:cNvSpPr/>
            <p:nvPr/>
          </p:nvSpPr>
          <p:spPr>
            <a:xfrm>
              <a:off x="2664827" y="371457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1" name="Oval 20"/>
            <p:cNvSpPr/>
            <p:nvPr/>
          </p:nvSpPr>
          <p:spPr>
            <a:xfrm>
              <a:off x="2699235" y="444293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2" name="Oval 21"/>
            <p:cNvSpPr/>
            <p:nvPr/>
          </p:nvSpPr>
          <p:spPr>
            <a:xfrm>
              <a:off x="2284556" y="478047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3" name="Oval 22"/>
            <p:cNvSpPr/>
            <p:nvPr/>
          </p:nvSpPr>
          <p:spPr>
            <a:xfrm>
              <a:off x="2810320" y="5020357"/>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4" name="Oval 23"/>
            <p:cNvSpPr/>
            <p:nvPr/>
          </p:nvSpPr>
          <p:spPr>
            <a:xfrm>
              <a:off x="3209534" y="4246494"/>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5" name="Oval 24"/>
            <p:cNvSpPr/>
            <p:nvPr/>
          </p:nvSpPr>
          <p:spPr>
            <a:xfrm>
              <a:off x="3278798" y="5209917"/>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6" name="Oval 25"/>
            <p:cNvSpPr/>
            <p:nvPr/>
          </p:nvSpPr>
          <p:spPr>
            <a:xfrm>
              <a:off x="2817227" y="565437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7" name="Oval 26"/>
            <p:cNvSpPr/>
            <p:nvPr/>
          </p:nvSpPr>
          <p:spPr>
            <a:xfrm>
              <a:off x="1242345" y="497346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8" name="Oval 27"/>
            <p:cNvSpPr/>
            <p:nvPr/>
          </p:nvSpPr>
          <p:spPr>
            <a:xfrm>
              <a:off x="868981" y="5468204"/>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9" name="Oval 28"/>
            <p:cNvSpPr/>
            <p:nvPr/>
          </p:nvSpPr>
          <p:spPr>
            <a:xfrm>
              <a:off x="1394745" y="570808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0" name="Oval 29"/>
            <p:cNvSpPr/>
            <p:nvPr/>
          </p:nvSpPr>
          <p:spPr>
            <a:xfrm>
              <a:off x="1709366" y="5163021"/>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1" name="Oval 30"/>
            <p:cNvSpPr/>
            <p:nvPr/>
          </p:nvSpPr>
          <p:spPr>
            <a:xfrm>
              <a:off x="1986917" y="569290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2" name="Oval 31"/>
            <p:cNvSpPr/>
            <p:nvPr/>
          </p:nvSpPr>
          <p:spPr>
            <a:xfrm>
              <a:off x="1143937" y="439123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sp>
        <p:nvSpPr>
          <p:cNvPr id="69" name="TextBox 68"/>
          <p:cNvSpPr txBox="1"/>
          <p:nvPr/>
        </p:nvSpPr>
        <p:spPr>
          <a:xfrm>
            <a:off x="102688" y="1293881"/>
            <a:ext cx="3577996" cy="1957459"/>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prstClr val="black"/>
                    </a:gs>
                    <a:gs pos="30000">
                      <a:prstClr val="black"/>
                    </a:gs>
                  </a:gsLst>
                  <a:lin ang="5400000" scaled="0"/>
                </a:gradFill>
              </a:rPr>
              <a:t>Will you defend a million tiny, underpowered, public network servers that must triage unsolicited traffic?</a:t>
            </a:r>
          </a:p>
        </p:txBody>
      </p:sp>
      <p:sp>
        <p:nvSpPr>
          <p:cNvPr id="128" name="TextBox 127"/>
          <p:cNvSpPr txBox="1"/>
          <p:nvPr/>
        </p:nvSpPr>
        <p:spPr>
          <a:xfrm>
            <a:off x="3709960" y="1282881"/>
            <a:ext cx="2808751"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prstClr val="black"/>
                    </a:gs>
                    <a:gs pos="30000">
                      <a:prstClr val="black"/>
                    </a:gs>
                  </a:gsLst>
                  <a:lin ang="5400000" scaled="0"/>
                </a:gradFill>
              </a:rPr>
              <a:t>Or do you think they could use some help with defense?</a:t>
            </a:r>
          </a:p>
        </p:txBody>
      </p:sp>
      <p:grpSp>
        <p:nvGrpSpPr>
          <p:cNvPr id="68" name="Group 67"/>
          <p:cNvGrpSpPr/>
          <p:nvPr/>
        </p:nvGrpSpPr>
        <p:grpSpPr>
          <a:xfrm>
            <a:off x="4097926" y="3365375"/>
            <a:ext cx="2458952" cy="2786921"/>
            <a:chOff x="4861618" y="2530382"/>
            <a:chExt cx="3663171" cy="3917545"/>
          </a:xfrm>
        </p:grpSpPr>
        <p:sp>
          <p:nvSpPr>
            <p:cNvPr id="33" name="Oval 32"/>
            <p:cNvSpPr/>
            <p:nvPr/>
          </p:nvSpPr>
          <p:spPr>
            <a:xfrm>
              <a:off x="7640426" y="516235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4" name="Oval 33"/>
            <p:cNvSpPr/>
            <p:nvPr/>
          </p:nvSpPr>
          <p:spPr>
            <a:xfrm>
              <a:off x="8219989" y="540309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5" name="Oval 34"/>
            <p:cNvSpPr/>
            <p:nvPr/>
          </p:nvSpPr>
          <p:spPr>
            <a:xfrm>
              <a:off x="4942062" y="253038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6" name="Oval 35"/>
            <p:cNvSpPr/>
            <p:nvPr/>
          </p:nvSpPr>
          <p:spPr>
            <a:xfrm>
              <a:off x="5380631" y="282930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7" name="Oval 36"/>
            <p:cNvSpPr/>
            <p:nvPr/>
          </p:nvSpPr>
          <p:spPr>
            <a:xfrm>
              <a:off x="6857456" y="367099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8" name="Oval 37"/>
            <p:cNvSpPr/>
            <p:nvPr/>
          </p:nvSpPr>
          <p:spPr>
            <a:xfrm>
              <a:off x="6849820" y="4233268"/>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9" name="Oval 38"/>
            <p:cNvSpPr/>
            <p:nvPr/>
          </p:nvSpPr>
          <p:spPr>
            <a:xfrm>
              <a:off x="7580424" y="429964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0" name="Oval 39"/>
            <p:cNvSpPr/>
            <p:nvPr/>
          </p:nvSpPr>
          <p:spPr>
            <a:xfrm>
              <a:off x="7979820" y="474535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1" name="Oval 40"/>
            <p:cNvSpPr/>
            <p:nvPr/>
          </p:nvSpPr>
          <p:spPr>
            <a:xfrm>
              <a:off x="5900565" y="301886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2" name="Oval 41"/>
            <p:cNvSpPr/>
            <p:nvPr/>
          </p:nvSpPr>
          <p:spPr>
            <a:xfrm>
              <a:off x="6223394" y="459295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3" name="Oval 42"/>
            <p:cNvSpPr/>
            <p:nvPr/>
          </p:nvSpPr>
          <p:spPr>
            <a:xfrm>
              <a:off x="6196401" y="384002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4" name="Oval 43"/>
            <p:cNvSpPr/>
            <p:nvPr/>
          </p:nvSpPr>
          <p:spPr>
            <a:xfrm>
              <a:off x="7428024" y="362149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5" name="Oval 44"/>
            <p:cNvSpPr/>
            <p:nvPr/>
          </p:nvSpPr>
          <p:spPr>
            <a:xfrm>
              <a:off x="6266827" y="2720587"/>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6" name="Oval 45"/>
            <p:cNvSpPr/>
            <p:nvPr/>
          </p:nvSpPr>
          <p:spPr>
            <a:xfrm>
              <a:off x="6779478" y="273898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7" name="Oval 46"/>
            <p:cNvSpPr/>
            <p:nvPr/>
          </p:nvSpPr>
          <p:spPr>
            <a:xfrm>
              <a:off x="7792826" y="5883853"/>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8" name="Oval 47"/>
            <p:cNvSpPr/>
            <p:nvPr/>
          </p:nvSpPr>
          <p:spPr>
            <a:xfrm>
              <a:off x="7247956" y="2928546"/>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9" name="Oval 48"/>
            <p:cNvSpPr/>
            <p:nvPr/>
          </p:nvSpPr>
          <p:spPr>
            <a:xfrm>
              <a:off x="6488492" y="331014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0" name="Oval 49"/>
            <p:cNvSpPr/>
            <p:nvPr/>
          </p:nvSpPr>
          <p:spPr>
            <a:xfrm>
              <a:off x="6691872" y="487796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1" name="Oval 50"/>
            <p:cNvSpPr/>
            <p:nvPr/>
          </p:nvSpPr>
          <p:spPr>
            <a:xfrm>
              <a:off x="6277193" y="521551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2" name="Oval 51"/>
            <p:cNvSpPr/>
            <p:nvPr/>
          </p:nvSpPr>
          <p:spPr>
            <a:xfrm>
              <a:off x="6802957" y="5455395"/>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3" name="Oval 52"/>
            <p:cNvSpPr/>
            <p:nvPr/>
          </p:nvSpPr>
          <p:spPr>
            <a:xfrm>
              <a:off x="7202171" y="468153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4" name="Oval 53"/>
            <p:cNvSpPr/>
            <p:nvPr/>
          </p:nvSpPr>
          <p:spPr>
            <a:xfrm>
              <a:off x="7271435" y="5644955"/>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5" name="Oval 54"/>
            <p:cNvSpPr/>
            <p:nvPr/>
          </p:nvSpPr>
          <p:spPr>
            <a:xfrm>
              <a:off x="6809864" y="608941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6" name="Oval 55"/>
            <p:cNvSpPr/>
            <p:nvPr/>
          </p:nvSpPr>
          <p:spPr>
            <a:xfrm>
              <a:off x="5234982" y="540849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7" name="Oval 56"/>
            <p:cNvSpPr/>
            <p:nvPr/>
          </p:nvSpPr>
          <p:spPr>
            <a:xfrm>
              <a:off x="4861618" y="5903242"/>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8" name="Oval 57"/>
            <p:cNvSpPr/>
            <p:nvPr/>
          </p:nvSpPr>
          <p:spPr>
            <a:xfrm>
              <a:off x="5387382" y="6143127"/>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9" name="Oval 58"/>
            <p:cNvSpPr/>
            <p:nvPr/>
          </p:nvSpPr>
          <p:spPr>
            <a:xfrm>
              <a:off x="5702003" y="5598059"/>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0" name="Oval 59"/>
            <p:cNvSpPr/>
            <p:nvPr/>
          </p:nvSpPr>
          <p:spPr>
            <a:xfrm>
              <a:off x="5979554" y="6127940"/>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1" name="Oval 60"/>
            <p:cNvSpPr/>
            <p:nvPr/>
          </p:nvSpPr>
          <p:spPr>
            <a:xfrm>
              <a:off x="4875083" y="3276974"/>
              <a:ext cx="304800" cy="304800"/>
            </a:xfrm>
            <a:prstGeom prst="ellipse">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2" name="Oval 61"/>
            <p:cNvSpPr/>
            <p:nvPr/>
          </p:nvSpPr>
          <p:spPr>
            <a:xfrm>
              <a:off x="5056351" y="4035156"/>
              <a:ext cx="803061" cy="727956"/>
            </a:xfrm>
            <a:prstGeom prst="ellipse">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71" name="Straight Arrow Connector 70"/>
            <p:cNvCxnSpPr>
              <a:stCxn id="61" idx="4"/>
              <a:endCxn id="62" idx="0"/>
            </p:cNvCxnSpPr>
            <p:nvPr/>
          </p:nvCxnSpPr>
          <p:spPr>
            <a:xfrm>
              <a:off x="5027483" y="3581774"/>
              <a:ext cx="430399" cy="4533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5" idx="4"/>
              <a:endCxn id="62" idx="0"/>
            </p:cNvCxnSpPr>
            <p:nvPr/>
          </p:nvCxnSpPr>
          <p:spPr>
            <a:xfrm>
              <a:off x="5094462" y="2835182"/>
              <a:ext cx="363420" cy="11999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6" idx="4"/>
              <a:endCxn id="62" idx="0"/>
            </p:cNvCxnSpPr>
            <p:nvPr/>
          </p:nvCxnSpPr>
          <p:spPr>
            <a:xfrm flipH="1">
              <a:off x="5457882" y="3134103"/>
              <a:ext cx="75149" cy="9010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1" idx="3"/>
              <a:endCxn id="62" idx="0"/>
            </p:cNvCxnSpPr>
            <p:nvPr/>
          </p:nvCxnSpPr>
          <p:spPr>
            <a:xfrm flipH="1">
              <a:off x="5457882" y="3279026"/>
              <a:ext cx="487320" cy="7561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5" idx="4"/>
              <a:endCxn id="62" idx="7"/>
            </p:cNvCxnSpPr>
            <p:nvPr/>
          </p:nvCxnSpPr>
          <p:spPr>
            <a:xfrm flipH="1">
              <a:off x="5741806" y="3025387"/>
              <a:ext cx="677421" cy="11163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43" idx="3"/>
              <a:endCxn id="62" idx="6"/>
            </p:cNvCxnSpPr>
            <p:nvPr/>
          </p:nvCxnSpPr>
          <p:spPr>
            <a:xfrm flipH="1">
              <a:off x="5859412" y="4100186"/>
              <a:ext cx="381626" cy="2989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1" idx="1"/>
              <a:endCxn id="62" idx="5"/>
            </p:cNvCxnSpPr>
            <p:nvPr/>
          </p:nvCxnSpPr>
          <p:spPr>
            <a:xfrm flipH="1" flipV="1">
              <a:off x="5741806" y="4656505"/>
              <a:ext cx="580024" cy="6036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56" idx="0"/>
              <a:endCxn id="62" idx="4"/>
            </p:cNvCxnSpPr>
            <p:nvPr/>
          </p:nvCxnSpPr>
          <p:spPr>
            <a:xfrm flipV="1">
              <a:off x="5387382" y="4763112"/>
              <a:ext cx="70500" cy="64538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9" idx="0"/>
              <a:endCxn id="62" idx="4"/>
            </p:cNvCxnSpPr>
            <p:nvPr/>
          </p:nvCxnSpPr>
          <p:spPr>
            <a:xfrm flipH="1" flipV="1">
              <a:off x="5457882" y="4763112"/>
              <a:ext cx="396521" cy="8349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57" idx="0"/>
              <a:endCxn id="62" idx="4"/>
            </p:cNvCxnSpPr>
            <p:nvPr/>
          </p:nvCxnSpPr>
          <p:spPr>
            <a:xfrm flipV="1">
              <a:off x="5014018" y="4763112"/>
              <a:ext cx="443864" cy="11401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58" idx="0"/>
              <a:endCxn id="62" idx="4"/>
            </p:cNvCxnSpPr>
            <p:nvPr/>
          </p:nvCxnSpPr>
          <p:spPr>
            <a:xfrm flipH="1" flipV="1">
              <a:off x="5457882" y="4763112"/>
              <a:ext cx="81900" cy="13800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0" idx="0"/>
              <a:endCxn id="62" idx="4"/>
            </p:cNvCxnSpPr>
            <p:nvPr/>
          </p:nvCxnSpPr>
          <p:spPr>
            <a:xfrm flipH="1" flipV="1">
              <a:off x="5457882" y="4763112"/>
              <a:ext cx="674072" cy="136482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42" idx="2"/>
              <a:endCxn id="62" idx="5"/>
            </p:cNvCxnSpPr>
            <p:nvPr/>
          </p:nvCxnSpPr>
          <p:spPr>
            <a:xfrm flipH="1" flipV="1">
              <a:off x="5741806" y="4656505"/>
              <a:ext cx="481588" cy="8885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50" idx="2"/>
              <a:endCxn id="62" idx="5"/>
            </p:cNvCxnSpPr>
            <p:nvPr/>
          </p:nvCxnSpPr>
          <p:spPr>
            <a:xfrm flipH="1" flipV="1">
              <a:off x="5741806" y="4656505"/>
              <a:ext cx="950066" cy="37386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38" idx="2"/>
              <a:endCxn id="62" idx="6"/>
            </p:cNvCxnSpPr>
            <p:nvPr/>
          </p:nvCxnSpPr>
          <p:spPr>
            <a:xfrm flipH="1">
              <a:off x="5859412" y="4385668"/>
              <a:ext cx="990408" cy="134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37" idx="2"/>
              <a:endCxn id="62" idx="6"/>
            </p:cNvCxnSpPr>
            <p:nvPr/>
          </p:nvCxnSpPr>
          <p:spPr>
            <a:xfrm flipH="1">
              <a:off x="5859412" y="3823392"/>
              <a:ext cx="998044" cy="57574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53" idx="2"/>
              <a:endCxn id="62" idx="6"/>
            </p:cNvCxnSpPr>
            <p:nvPr/>
          </p:nvCxnSpPr>
          <p:spPr>
            <a:xfrm flipH="1" flipV="1">
              <a:off x="5859412" y="4399134"/>
              <a:ext cx="1342759" cy="4347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46" idx="3"/>
              <a:endCxn id="62" idx="7"/>
            </p:cNvCxnSpPr>
            <p:nvPr/>
          </p:nvCxnSpPr>
          <p:spPr>
            <a:xfrm flipH="1">
              <a:off x="5741806" y="2999149"/>
              <a:ext cx="1082309" cy="11426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33" idx="1"/>
              <a:endCxn id="62" idx="6"/>
            </p:cNvCxnSpPr>
            <p:nvPr/>
          </p:nvCxnSpPr>
          <p:spPr>
            <a:xfrm flipH="1" flipV="1">
              <a:off x="5859412" y="4399134"/>
              <a:ext cx="1825651" cy="8078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52" idx="1"/>
              <a:endCxn id="62" idx="5"/>
            </p:cNvCxnSpPr>
            <p:nvPr/>
          </p:nvCxnSpPr>
          <p:spPr>
            <a:xfrm flipH="1" flipV="1">
              <a:off x="5741806" y="4656505"/>
              <a:ext cx="1105788" cy="8435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9" name="Straight Connector 88"/>
          <p:cNvCxnSpPr/>
          <p:nvPr/>
        </p:nvCxnSpPr>
        <p:spPr>
          <a:xfrm>
            <a:off x="7666037" y="1346332"/>
            <a:ext cx="0" cy="51003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14827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eft Arrow 31"/>
          <p:cNvSpPr/>
          <p:nvPr/>
        </p:nvSpPr>
        <p:spPr>
          <a:xfrm>
            <a:off x="4941713" y="3760410"/>
            <a:ext cx="429242" cy="389791"/>
          </a:xfrm>
          <a:prstGeom prst="leftArrow">
            <a:avLst>
              <a:gd name="adj1" fmla="val 2507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6" name="Left Arrow 35"/>
          <p:cNvSpPr/>
          <p:nvPr/>
        </p:nvSpPr>
        <p:spPr>
          <a:xfrm>
            <a:off x="8374285" y="3763074"/>
            <a:ext cx="429242" cy="389791"/>
          </a:xfrm>
          <a:prstGeom prst="leftArrow">
            <a:avLst>
              <a:gd name="adj1" fmla="val 25077"/>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 name="Title 1"/>
          <p:cNvSpPr>
            <a:spLocks noGrp="1"/>
          </p:cNvSpPr>
          <p:nvPr>
            <p:ph type="title"/>
          </p:nvPr>
        </p:nvSpPr>
        <p:spPr/>
        <p:txBody>
          <a:bodyPr>
            <a:normAutofit/>
          </a:bodyPr>
          <a:lstStyle/>
          <a:p>
            <a:r>
              <a:rPr lang="en-US" dirty="0" smtClean="0"/>
              <a:t>Service </a:t>
            </a:r>
            <a:r>
              <a:rPr lang="en-US" dirty="0"/>
              <a:t>Assisted </a:t>
            </a:r>
            <a:r>
              <a:rPr lang="en-US" dirty="0" smtClean="0"/>
              <a:t>Communication (SAC)</a:t>
            </a:r>
            <a:endParaRPr lang="en-US" dirty="0"/>
          </a:p>
        </p:txBody>
      </p:sp>
      <p:grpSp>
        <p:nvGrpSpPr>
          <p:cNvPr id="6" name="Group 5"/>
          <p:cNvGrpSpPr/>
          <p:nvPr/>
        </p:nvGrpSpPr>
        <p:grpSpPr>
          <a:xfrm>
            <a:off x="9818641" y="3633222"/>
            <a:ext cx="649499" cy="649499"/>
            <a:chOff x="609600" y="502508"/>
            <a:chExt cx="395416" cy="395416"/>
          </a:xfrm>
        </p:grpSpPr>
        <p:sp>
          <p:nvSpPr>
            <p:cNvPr id="7" name="Rectangle 6"/>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sp>
        <p:nvSpPr>
          <p:cNvPr id="11" name="Rectangle 10"/>
          <p:cNvSpPr/>
          <p:nvPr/>
        </p:nvSpPr>
        <p:spPr>
          <a:xfrm>
            <a:off x="6463429" y="1724345"/>
            <a:ext cx="5411727" cy="470242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 name="Rectangle 9"/>
          <p:cNvSpPr/>
          <p:nvPr/>
        </p:nvSpPr>
        <p:spPr>
          <a:xfrm>
            <a:off x="5692681" y="3116262"/>
            <a:ext cx="1541494" cy="1692356"/>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en-US" sz="1836" dirty="0" smtClean="0">
                <a:solidFill>
                  <a:prstClr val="white"/>
                </a:solidFill>
              </a:rPr>
              <a:t>(CG)NAT</a:t>
            </a:r>
            <a:br>
              <a:rPr lang="en-US" sz="1836" dirty="0" smtClean="0">
                <a:solidFill>
                  <a:prstClr val="white"/>
                </a:solidFill>
              </a:rPr>
            </a:br>
            <a:r>
              <a:rPr lang="en-US" sz="1836" dirty="0" smtClean="0">
                <a:solidFill>
                  <a:prstClr val="white"/>
                </a:solidFill>
              </a:rPr>
              <a:t>Firewall</a:t>
            </a:r>
            <a:br>
              <a:rPr lang="en-US" sz="1836" dirty="0" smtClean="0">
                <a:solidFill>
                  <a:prstClr val="white"/>
                </a:solidFill>
              </a:rPr>
            </a:br>
            <a:r>
              <a:rPr lang="en-US" sz="1836" dirty="0" smtClean="0">
                <a:solidFill>
                  <a:prstClr val="white"/>
                </a:solidFill>
              </a:rPr>
              <a:t/>
            </a:r>
            <a:br>
              <a:rPr lang="en-US" sz="1836" dirty="0" smtClean="0">
                <a:solidFill>
                  <a:prstClr val="white"/>
                </a:solidFill>
              </a:rPr>
            </a:br>
            <a:r>
              <a:rPr lang="en-US" sz="1836" dirty="0" smtClean="0">
                <a:solidFill>
                  <a:prstClr val="white"/>
                </a:solidFill>
              </a:rPr>
              <a:t/>
            </a:r>
            <a:br>
              <a:rPr lang="en-US" sz="1836" dirty="0" smtClean="0">
                <a:solidFill>
                  <a:prstClr val="white"/>
                </a:solidFill>
              </a:rPr>
            </a:br>
            <a:r>
              <a:rPr lang="en-US" sz="1836" dirty="0" smtClean="0">
                <a:solidFill>
                  <a:prstClr val="white"/>
                </a:solidFill>
              </a:rPr>
              <a:t>Router</a:t>
            </a:r>
            <a:endParaRPr lang="en-US" sz="1836" dirty="0">
              <a:solidFill>
                <a:prstClr val="white"/>
              </a:solidFill>
            </a:endParaRPr>
          </a:p>
          <a:p>
            <a:pPr algn="ctr"/>
            <a:endParaRPr lang="en-US" sz="1836" dirty="0">
              <a:solidFill>
                <a:prstClr val="white"/>
              </a:solidFill>
            </a:endParaRPr>
          </a:p>
          <a:p>
            <a:pPr algn="ctr"/>
            <a:endParaRPr lang="en-US" sz="1836" dirty="0">
              <a:solidFill>
                <a:prstClr val="white"/>
              </a:solidFill>
            </a:endParaRPr>
          </a:p>
        </p:txBody>
      </p:sp>
      <p:sp>
        <p:nvSpPr>
          <p:cNvPr id="12" name="TextBox 11"/>
          <p:cNvSpPr txBox="1"/>
          <p:nvPr/>
        </p:nvSpPr>
        <p:spPr>
          <a:xfrm>
            <a:off x="6453710" y="5731724"/>
            <a:ext cx="1011815" cy="657359"/>
          </a:xfrm>
          <a:prstGeom prst="rect">
            <a:avLst/>
          </a:prstGeom>
          <a:noFill/>
        </p:spPr>
        <p:txBody>
          <a:bodyPr wrap="none" rtlCol="0">
            <a:spAutoFit/>
          </a:bodyPr>
          <a:lstStyle/>
          <a:p>
            <a:r>
              <a:rPr lang="en-US" sz="1836" dirty="0">
                <a:solidFill>
                  <a:prstClr val="black"/>
                </a:solidFill>
              </a:rPr>
              <a:t>Isolated </a:t>
            </a:r>
            <a:r>
              <a:rPr lang="en-US" sz="1836" dirty="0" smtClean="0">
                <a:solidFill>
                  <a:prstClr val="black"/>
                </a:solidFill>
              </a:rPr>
              <a:t/>
            </a:r>
            <a:br>
              <a:rPr lang="en-US" sz="1836" dirty="0" smtClean="0">
                <a:solidFill>
                  <a:prstClr val="black"/>
                </a:solidFill>
              </a:rPr>
            </a:br>
            <a:r>
              <a:rPr lang="en-US" sz="1836" dirty="0" smtClean="0">
                <a:solidFill>
                  <a:prstClr val="black"/>
                </a:solidFill>
              </a:rPr>
              <a:t>Network</a:t>
            </a:r>
            <a:endParaRPr lang="en-US" sz="1836" dirty="0">
              <a:solidFill>
                <a:prstClr val="black"/>
              </a:solidFill>
            </a:endParaRPr>
          </a:p>
        </p:txBody>
      </p:sp>
      <p:cxnSp>
        <p:nvCxnSpPr>
          <p:cNvPr id="14" name="Straight Connector 13"/>
          <p:cNvCxnSpPr/>
          <p:nvPr/>
        </p:nvCxnSpPr>
        <p:spPr>
          <a:xfrm>
            <a:off x="7231841" y="3954462"/>
            <a:ext cx="2586800" cy="0"/>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3315309" y="3480327"/>
            <a:ext cx="1536825" cy="95529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36" dirty="0">
                <a:solidFill>
                  <a:prstClr val="black"/>
                </a:solidFill>
              </a:rPr>
              <a:t>Service Gateway</a:t>
            </a:r>
          </a:p>
        </p:txBody>
      </p:sp>
      <p:sp>
        <p:nvSpPr>
          <p:cNvPr id="20" name="Rectangle 19"/>
          <p:cNvSpPr/>
          <p:nvPr/>
        </p:nvSpPr>
        <p:spPr>
          <a:xfrm>
            <a:off x="755808" y="3661392"/>
            <a:ext cx="1865207" cy="5931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36" dirty="0">
                <a:solidFill>
                  <a:prstClr val="black"/>
                </a:solidFill>
              </a:rPr>
              <a:t>Client</a:t>
            </a:r>
          </a:p>
        </p:txBody>
      </p:sp>
      <p:cxnSp>
        <p:nvCxnSpPr>
          <p:cNvPr id="28" name="Straight Connector 27"/>
          <p:cNvCxnSpPr>
            <a:stCxn id="20" idx="3"/>
            <a:endCxn id="19" idx="1"/>
          </p:cNvCxnSpPr>
          <p:nvPr/>
        </p:nvCxnSpPr>
        <p:spPr>
          <a:xfrm>
            <a:off x="2621015" y="3957973"/>
            <a:ext cx="69429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p:cNvCxnSpPr>
            <a:stCxn id="10" idx="3"/>
            <a:endCxn id="10" idx="3"/>
          </p:cNvCxnSpPr>
          <p:nvPr/>
        </p:nvCxnSpPr>
        <p:spPr>
          <a:xfrm>
            <a:off x="7234175" y="3962440"/>
            <a:ext cx="0" cy="0"/>
          </a:xfrm>
          <a:prstGeom prst="line">
            <a:avLst/>
          </a:prstGeom>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695016" y="3865650"/>
            <a:ext cx="1536825" cy="184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prstClr val="white"/>
              </a:solidFill>
            </a:endParaRPr>
          </a:p>
        </p:txBody>
      </p:sp>
      <p:cxnSp>
        <p:nvCxnSpPr>
          <p:cNvPr id="31" name="Straight Connector 30"/>
          <p:cNvCxnSpPr>
            <a:stCxn id="19" idx="3"/>
            <a:endCxn id="27" idx="1"/>
          </p:cNvCxnSpPr>
          <p:nvPr/>
        </p:nvCxnSpPr>
        <p:spPr>
          <a:xfrm flipV="1">
            <a:off x="4852134" y="3957972"/>
            <a:ext cx="842882" cy="1"/>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39" name="Rectangular Callout 38"/>
          <p:cNvSpPr/>
          <p:nvPr/>
        </p:nvSpPr>
        <p:spPr>
          <a:xfrm>
            <a:off x="7600974" y="5724341"/>
            <a:ext cx="2323646" cy="1108517"/>
          </a:xfrm>
          <a:prstGeom prst="wedgeRectCallout">
            <a:avLst>
              <a:gd name="adj1" fmla="val -78039"/>
              <a:gd name="adj2" fmla="val -12778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36" dirty="0">
                <a:solidFill>
                  <a:prstClr val="black"/>
                </a:solidFill>
              </a:rPr>
              <a:t>Port Mapping is automatic, outbound</a:t>
            </a:r>
          </a:p>
        </p:txBody>
      </p:sp>
      <p:sp>
        <p:nvSpPr>
          <p:cNvPr id="40" name="Rectangular Callout 39"/>
          <p:cNvSpPr/>
          <p:nvPr/>
        </p:nvSpPr>
        <p:spPr>
          <a:xfrm>
            <a:off x="10119258" y="4664839"/>
            <a:ext cx="2200729" cy="1270792"/>
          </a:xfrm>
          <a:prstGeom prst="wedgeRectCallout">
            <a:avLst>
              <a:gd name="adj1" fmla="val -43579"/>
              <a:gd name="adj2" fmla="val -8338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36" dirty="0">
                <a:solidFill>
                  <a:prstClr val="black"/>
                </a:solidFill>
              </a:rPr>
              <a:t>Device does </a:t>
            </a:r>
            <a:r>
              <a:rPr lang="en-US" sz="1836" b="1" u="sng" dirty="0">
                <a:solidFill>
                  <a:prstClr val="black"/>
                </a:solidFill>
              </a:rPr>
              <a:t>not</a:t>
            </a:r>
            <a:r>
              <a:rPr lang="en-US" sz="1836" dirty="0">
                <a:solidFill>
                  <a:prstClr val="black"/>
                </a:solidFill>
              </a:rPr>
              <a:t> actively listen for unsolicited traffic</a:t>
            </a:r>
            <a:endParaRPr lang="en-US" sz="1836" b="1" dirty="0">
              <a:solidFill>
                <a:prstClr val="black"/>
              </a:solidFill>
            </a:endParaRPr>
          </a:p>
        </p:txBody>
      </p:sp>
      <p:sp>
        <p:nvSpPr>
          <p:cNvPr id="41" name="Rectangular Callout 40"/>
          <p:cNvSpPr/>
          <p:nvPr/>
        </p:nvSpPr>
        <p:spPr>
          <a:xfrm>
            <a:off x="3328111" y="5707702"/>
            <a:ext cx="2200729" cy="994653"/>
          </a:xfrm>
          <a:prstGeom prst="wedgeRectCallout">
            <a:avLst>
              <a:gd name="adj1" fmla="val 50441"/>
              <a:gd name="adj2" fmla="val -188962"/>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32" dirty="0">
                <a:solidFill>
                  <a:prstClr val="white"/>
                </a:solidFill>
              </a:rPr>
              <a:t>No inbound ports open, attack surface is minimized</a:t>
            </a:r>
          </a:p>
        </p:txBody>
      </p:sp>
      <p:sp>
        <p:nvSpPr>
          <p:cNvPr id="42" name="Rectangular Callout 41"/>
          <p:cNvSpPr/>
          <p:nvPr/>
        </p:nvSpPr>
        <p:spPr>
          <a:xfrm>
            <a:off x="588047" y="5707702"/>
            <a:ext cx="2200729" cy="994653"/>
          </a:xfrm>
          <a:prstGeom prst="wedgeRectCallout">
            <a:avLst>
              <a:gd name="adj1" fmla="val 69801"/>
              <a:gd name="adj2" fmla="val -1995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32" dirty="0">
                <a:solidFill>
                  <a:prstClr val="black"/>
                </a:solidFill>
              </a:rPr>
              <a:t>Public address, full and well defendable server platform</a:t>
            </a:r>
          </a:p>
        </p:txBody>
      </p:sp>
      <p:grpSp>
        <p:nvGrpSpPr>
          <p:cNvPr id="46" name="Group 45"/>
          <p:cNvGrpSpPr/>
          <p:nvPr/>
        </p:nvGrpSpPr>
        <p:grpSpPr>
          <a:xfrm>
            <a:off x="3225732" y="3878259"/>
            <a:ext cx="6573905" cy="135167"/>
            <a:chOff x="3161904" y="3802243"/>
            <a:chExt cx="6445591" cy="145783"/>
          </a:xfrm>
        </p:grpSpPr>
        <p:sp>
          <p:nvSpPr>
            <p:cNvPr id="43" name="Oval 42"/>
            <p:cNvSpPr/>
            <p:nvPr/>
          </p:nvSpPr>
          <p:spPr>
            <a:xfrm>
              <a:off x="3161904" y="3802243"/>
              <a:ext cx="158797" cy="145783"/>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cxnSp>
          <p:nvCxnSpPr>
            <p:cNvPr id="45" name="Straight Arrow Connector 44"/>
            <p:cNvCxnSpPr/>
            <p:nvPr/>
          </p:nvCxnSpPr>
          <p:spPr>
            <a:xfrm flipV="1">
              <a:off x="3875288" y="3884438"/>
              <a:ext cx="5732207" cy="12978"/>
            </a:xfrm>
            <a:prstGeom prst="straightConnector1">
              <a:avLst/>
            </a:prstGeom>
            <a:ln w="34925">
              <a:tailEnd type="triangle"/>
            </a:ln>
          </p:spPr>
          <p:style>
            <a:lnRef idx="3">
              <a:schemeClr val="accent2"/>
            </a:lnRef>
            <a:fillRef idx="0">
              <a:schemeClr val="accent2"/>
            </a:fillRef>
            <a:effectRef idx="2">
              <a:schemeClr val="accent2"/>
            </a:effectRef>
            <a:fontRef idx="minor">
              <a:schemeClr val="tx1"/>
            </a:fontRef>
          </p:style>
        </p:cxnSp>
      </p:grpSp>
      <p:sp>
        <p:nvSpPr>
          <p:cNvPr id="3" name="Right Arrow 2"/>
          <p:cNvSpPr/>
          <p:nvPr/>
        </p:nvSpPr>
        <p:spPr>
          <a:xfrm>
            <a:off x="3777756" y="3180476"/>
            <a:ext cx="765213" cy="500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prstClr val="white"/>
                </a:solidFill>
              </a:rPr>
              <a:t>Q</a:t>
            </a:r>
          </a:p>
        </p:txBody>
      </p:sp>
      <p:sp>
        <p:nvSpPr>
          <p:cNvPr id="4" name="Left Arrow 3"/>
          <p:cNvSpPr/>
          <p:nvPr/>
        </p:nvSpPr>
        <p:spPr>
          <a:xfrm>
            <a:off x="3777756" y="4282721"/>
            <a:ext cx="765213" cy="488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prstClr val="white"/>
                </a:solidFill>
              </a:rPr>
              <a:t>Q</a:t>
            </a:r>
          </a:p>
        </p:txBody>
      </p:sp>
      <p:sp>
        <p:nvSpPr>
          <p:cNvPr id="30" name="Rectangle 29"/>
          <p:cNvSpPr/>
          <p:nvPr/>
        </p:nvSpPr>
        <p:spPr>
          <a:xfrm>
            <a:off x="4257309" y="1278500"/>
            <a:ext cx="2037129" cy="13825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36" b="1" dirty="0" smtClean="0">
                <a:solidFill>
                  <a:prstClr val="white"/>
                </a:solidFill>
              </a:rPr>
              <a:t>Device Identity Registry/Directory</a:t>
            </a:r>
            <a:endParaRPr lang="en-US" sz="1836" b="1" dirty="0">
              <a:solidFill>
                <a:prstClr val="white"/>
              </a:solidFill>
            </a:endParaRPr>
          </a:p>
        </p:txBody>
      </p:sp>
      <p:sp>
        <p:nvSpPr>
          <p:cNvPr id="5" name="Up-Down Arrow 4"/>
          <p:cNvSpPr/>
          <p:nvPr/>
        </p:nvSpPr>
        <p:spPr>
          <a:xfrm>
            <a:off x="4556455" y="2690153"/>
            <a:ext cx="290182" cy="730909"/>
          </a:xfrm>
          <a:prstGeom prst="up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36">
              <a:solidFill>
                <a:prstClr val="black"/>
              </a:solidFill>
            </a:endParaRPr>
          </a:p>
        </p:txBody>
      </p:sp>
      <p:grpSp>
        <p:nvGrpSpPr>
          <p:cNvPr id="33" name="Group 32"/>
          <p:cNvGrpSpPr/>
          <p:nvPr/>
        </p:nvGrpSpPr>
        <p:grpSpPr>
          <a:xfrm>
            <a:off x="10787150" y="2220344"/>
            <a:ext cx="649499" cy="649499"/>
            <a:chOff x="609600" y="502508"/>
            <a:chExt cx="395416" cy="395416"/>
          </a:xfrm>
        </p:grpSpPr>
        <p:sp>
          <p:nvSpPr>
            <p:cNvPr id="34" name="Rectangle 33"/>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3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sp>
        <p:nvSpPr>
          <p:cNvPr id="9" name="Rectangular Callout 8"/>
          <p:cNvSpPr/>
          <p:nvPr/>
        </p:nvSpPr>
        <p:spPr>
          <a:xfrm>
            <a:off x="6523594" y="1153259"/>
            <a:ext cx="2775272" cy="994653"/>
          </a:xfrm>
          <a:prstGeom prst="wedgeRectCallout">
            <a:avLst>
              <a:gd name="adj1" fmla="val -6563"/>
              <a:gd name="adj2" fmla="val 17059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36" dirty="0">
                <a:solidFill>
                  <a:prstClr val="black"/>
                </a:solidFill>
              </a:rPr>
              <a:t>Connections are device-initiated and outbound</a:t>
            </a:r>
          </a:p>
        </p:txBody>
      </p:sp>
      <p:cxnSp>
        <p:nvCxnSpPr>
          <p:cNvPr id="16" name="Straight Arrow Connector 15"/>
          <p:cNvCxnSpPr>
            <a:stCxn id="34" idx="1"/>
            <a:endCxn id="13" idx="3"/>
          </p:cNvCxnSpPr>
          <p:nvPr/>
        </p:nvCxnSpPr>
        <p:spPr>
          <a:xfrm flipH="1">
            <a:off x="9787992" y="2545094"/>
            <a:ext cx="999158" cy="37832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799637" y="2201862"/>
            <a:ext cx="904735"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prstClr val="black"/>
                    </a:gs>
                    <a:gs pos="30000">
                      <a:prstClr val="black"/>
                    </a:gs>
                  </a:gsLst>
                  <a:lin ang="5400000" scaled="0"/>
                </a:gradFill>
              </a:rPr>
              <a:t>Non-IP</a:t>
            </a:r>
          </a:p>
        </p:txBody>
      </p:sp>
      <p:cxnSp>
        <p:nvCxnSpPr>
          <p:cNvPr id="52" name="Straight Connector 51"/>
          <p:cNvCxnSpPr>
            <a:stCxn id="27" idx="3"/>
          </p:cNvCxnSpPr>
          <p:nvPr/>
        </p:nvCxnSpPr>
        <p:spPr>
          <a:xfrm flipV="1">
            <a:off x="7231841" y="2963862"/>
            <a:ext cx="1196196" cy="994110"/>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8383887" y="2600250"/>
            <a:ext cx="1404105"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nchor="ctr">
            <a:spAutoFit/>
          </a:bodyPr>
          <a:lstStyle/>
          <a:p>
            <a:pPr algn="ctr"/>
            <a:r>
              <a:rPr lang="en-US" dirty="0">
                <a:solidFill>
                  <a:prstClr val="white"/>
                </a:solidFill>
              </a:rPr>
              <a:t>Field Gateway</a:t>
            </a:r>
          </a:p>
        </p:txBody>
      </p:sp>
      <p:grpSp>
        <p:nvGrpSpPr>
          <p:cNvPr id="54" name="Group 53"/>
          <p:cNvGrpSpPr/>
          <p:nvPr/>
        </p:nvGrpSpPr>
        <p:grpSpPr>
          <a:xfrm>
            <a:off x="10787150" y="3017046"/>
            <a:ext cx="649499" cy="649499"/>
            <a:chOff x="609600" y="502508"/>
            <a:chExt cx="395416" cy="395416"/>
          </a:xfrm>
        </p:grpSpPr>
        <p:sp>
          <p:nvSpPr>
            <p:cNvPr id="55" name="Rectangle 54"/>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5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cxnSp>
        <p:nvCxnSpPr>
          <p:cNvPr id="57" name="Straight Arrow Connector 56"/>
          <p:cNvCxnSpPr>
            <a:stCxn id="55" idx="1"/>
            <a:endCxn id="13" idx="3"/>
          </p:cNvCxnSpPr>
          <p:nvPr/>
        </p:nvCxnSpPr>
        <p:spPr>
          <a:xfrm flipH="1" flipV="1">
            <a:off x="9787992" y="2923416"/>
            <a:ext cx="999158" cy="4183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9" idx="1"/>
          </p:cNvCxnSpPr>
          <p:nvPr/>
        </p:nvCxnSpPr>
        <p:spPr>
          <a:xfrm>
            <a:off x="7167299" y="4036177"/>
            <a:ext cx="1906639" cy="1041336"/>
          </a:xfrm>
          <a:prstGeom prst="line">
            <a:avLst/>
          </a:prstGeom>
          <a:ln w="152400"/>
        </p:spPr>
        <p:style>
          <a:lnRef idx="3">
            <a:schemeClr val="accent1"/>
          </a:lnRef>
          <a:fillRef idx="0">
            <a:schemeClr val="accent1"/>
          </a:fillRef>
          <a:effectRef idx="2">
            <a:schemeClr val="accent1"/>
          </a:effectRef>
          <a:fontRef idx="minor">
            <a:schemeClr val="tx1"/>
          </a:fontRef>
        </p:style>
      </p:cxnSp>
      <p:sp>
        <p:nvSpPr>
          <p:cNvPr id="63" name="Down Arrow 62"/>
          <p:cNvSpPr/>
          <p:nvPr/>
        </p:nvSpPr>
        <p:spPr>
          <a:xfrm rot="7094721">
            <a:off x="8055889" y="4434782"/>
            <a:ext cx="407412" cy="390447"/>
          </a:xfrm>
          <a:prstGeom prst="downArrow">
            <a:avLst>
              <a:gd name="adj1" fmla="val 31674"/>
              <a:gd name="adj2" fmla="val 62233"/>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4" name="Down Arrow 63"/>
          <p:cNvSpPr/>
          <p:nvPr/>
        </p:nvSpPr>
        <p:spPr>
          <a:xfrm rot="2776169">
            <a:off x="7787507" y="3130041"/>
            <a:ext cx="407412" cy="390447"/>
          </a:xfrm>
          <a:prstGeom prst="downArrow">
            <a:avLst>
              <a:gd name="adj1" fmla="val 31674"/>
              <a:gd name="adj2" fmla="val 62233"/>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nvGrpSpPr>
          <p:cNvPr id="58" name="Group 57"/>
          <p:cNvGrpSpPr/>
          <p:nvPr/>
        </p:nvGrpSpPr>
        <p:grpSpPr>
          <a:xfrm>
            <a:off x="9073938" y="4752763"/>
            <a:ext cx="649499" cy="649499"/>
            <a:chOff x="609600" y="502508"/>
            <a:chExt cx="395416" cy="395416"/>
          </a:xfrm>
        </p:grpSpPr>
        <p:sp>
          <p:nvSpPr>
            <p:cNvPr id="59" name="Rectangle 58"/>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60"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sp>
        <p:nvSpPr>
          <p:cNvPr id="66" name="Rectangle 65"/>
          <p:cNvSpPr/>
          <p:nvPr/>
        </p:nvSpPr>
        <p:spPr>
          <a:xfrm>
            <a:off x="1885695" y="1271714"/>
            <a:ext cx="2037129" cy="13825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36" b="1" dirty="0" smtClean="0">
                <a:solidFill>
                  <a:prstClr val="white"/>
                </a:solidFill>
              </a:rPr>
              <a:t>Access Control Policies</a:t>
            </a:r>
            <a:endParaRPr lang="en-US" sz="1836" b="1" dirty="0">
              <a:solidFill>
                <a:prstClr val="white"/>
              </a:solidFill>
            </a:endParaRPr>
          </a:p>
        </p:txBody>
      </p:sp>
      <p:sp>
        <p:nvSpPr>
          <p:cNvPr id="67" name="Up-Down Arrow 66"/>
          <p:cNvSpPr/>
          <p:nvPr/>
        </p:nvSpPr>
        <p:spPr>
          <a:xfrm>
            <a:off x="3323358" y="2730516"/>
            <a:ext cx="290182" cy="730909"/>
          </a:xfrm>
          <a:prstGeom prst="up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36">
              <a:solidFill>
                <a:prstClr val="black"/>
              </a:solidFill>
            </a:endParaRPr>
          </a:p>
        </p:txBody>
      </p:sp>
    </p:spTree>
    <p:extLst>
      <p:ext uri="{BB962C8B-B14F-4D97-AF65-F5344CB8AC3E}">
        <p14:creationId xmlns:p14="http://schemas.microsoft.com/office/powerpoint/2010/main" val="144212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val 93"/>
          <p:cNvSpPr/>
          <p:nvPr/>
        </p:nvSpPr>
        <p:spPr>
          <a:xfrm>
            <a:off x="5387758" y="3903572"/>
            <a:ext cx="282437" cy="268417"/>
          </a:xfrm>
          <a:prstGeom prst="ellipse">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49" name="Rectangle 48"/>
          <p:cNvSpPr/>
          <p:nvPr/>
        </p:nvSpPr>
        <p:spPr>
          <a:xfrm>
            <a:off x="7969562" y="1957086"/>
            <a:ext cx="3738289" cy="462622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2" name="Title 1"/>
          <p:cNvSpPr>
            <a:spLocks noGrp="1"/>
          </p:cNvSpPr>
          <p:nvPr>
            <p:ph type="title"/>
          </p:nvPr>
        </p:nvSpPr>
        <p:spPr/>
        <p:txBody>
          <a:bodyPr>
            <a:normAutofit/>
          </a:bodyPr>
          <a:lstStyle/>
          <a:p>
            <a:r>
              <a:rPr lang="en-US" dirty="0" smtClean="0"/>
              <a:t>Service </a:t>
            </a:r>
            <a:r>
              <a:rPr lang="en-US" dirty="0"/>
              <a:t>Assisted </a:t>
            </a:r>
            <a:r>
              <a:rPr lang="en-US" dirty="0" smtClean="0"/>
              <a:t>Communication “Peer to Peer”</a:t>
            </a:r>
            <a:endParaRPr lang="en-US" dirty="0"/>
          </a:p>
        </p:txBody>
      </p:sp>
      <p:grpSp>
        <p:nvGrpSpPr>
          <p:cNvPr id="6" name="Group 5"/>
          <p:cNvGrpSpPr/>
          <p:nvPr/>
        </p:nvGrpSpPr>
        <p:grpSpPr>
          <a:xfrm>
            <a:off x="10672424" y="3941919"/>
            <a:ext cx="649499" cy="649499"/>
            <a:chOff x="609600" y="502508"/>
            <a:chExt cx="395416" cy="395416"/>
          </a:xfrm>
        </p:grpSpPr>
        <p:sp>
          <p:nvSpPr>
            <p:cNvPr id="7" name="Rectangle 6"/>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sp>
        <p:nvSpPr>
          <p:cNvPr id="11" name="Rectangle 10"/>
          <p:cNvSpPr/>
          <p:nvPr/>
        </p:nvSpPr>
        <p:spPr>
          <a:xfrm>
            <a:off x="307473" y="1973262"/>
            <a:ext cx="3560622" cy="470242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10" name="Rectangle 9"/>
          <p:cNvSpPr/>
          <p:nvPr/>
        </p:nvSpPr>
        <p:spPr>
          <a:xfrm>
            <a:off x="7325649" y="3390442"/>
            <a:ext cx="1052861" cy="1692356"/>
          </a:xfrm>
          <a:prstGeom prst="rect">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en-US" sz="1836" dirty="0" smtClean="0">
                <a:solidFill>
                  <a:prstClr val="white"/>
                </a:solidFill>
              </a:rPr>
              <a:t>(CG)NAT</a:t>
            </a:r>
            <a:br>
              <a:rPr lang="en-US" sz="1836" dirty="0" smtClean="0">
                <a:solidFill>
                  <a:prstClr val="white"/>
                </a:solidFill>
              </a:rPr>
            </a:br>
            <a:r>
              <a:rPr lang="en-US" sz="1836" dirty="0" smtClean="0">
                <a:solidFill>
                  <a:prstClr val="white"/>
                </a:solidFill>
              </a:rPr>
              <a:t>Firewall</a:t>
            </a:r>
            <a:br>
              <a:rPr lang="en-US" sz="1836" dirty="0" smtClean="0">
                <a:solidFill>
                  <a:prstClr val="white"/>
                </a:solidFill>
              </a:rPr>
            </a:br>
            <a:r>
              <a:rPr lang="en-US" sz="1836" dirty="0" smtClean="0">
                <a:solidFill>
                  <a:prstClr val="white"/>
                </a:solidFill>
              </a:rPr>
              <a:t/>
            </a:r>
            <a:br>
              <a:rPr lang="en-US" sz="1836" dirty="0" smtClean="0">
                <a:solidFill>
                  <a:prstClr val="white"/>
                </a:solidFill>
              </a:rPr>
            </a:br>
            <a:r>
              <a:rPr lang="en-US" sz="1836" dirty="0" smtClean="0">
                <a:solidFill>
                  <a:prstClr val="white"/>
                </a:solidFill>
              </a:rPr>
              <a:t/>
            </a:r>
            <a:br>
              <a:rPr lang="en-US" sz="1836" dirty="0" smtClean="0">
                <a:solidFill>
                  <a:prstClr val="white"/>
                </a:solidFill>
              </a:rPr>
            </a:br>
            <a:r>
              <a:rPr lang="en-US" sz="1836" dirty="0" smtClean="0">
                <a:solidFill>
                  <a:prstClr val="white"/>
                </a:solidFill>
              </a:rPr>
              <a:t>Router</a:t>
            </a:r>
            <a:endParaRPr lang="en-US" sz="1836" dirty="0">
              <a:solidFill>
                <a:prstClr val="white"/>
              </a:solidFill>
            </a:endParaRPr>
          </a:p>
          <a:p>
            <a:pPr algn="ctr"/>
            <a:endParaRPr lang="en-US" sz="1836" dirty="0">
              <a:solidFill>
                <a:prstClr val="white"/>
              </a:solidFill>
            </a:endParaRPr>
          </a:p>
          <a:p>
            <a:pPr algn="ctr"/>
            <a:endParaRPr lang="en-US" sz="1836" dirty="0">
              <a:solidFill>
                <a:prstClr val="white"/>
              </a:solidFill>
            </a:endParaRPr>
          </a:p>
        </p:txBody>
      </p:sp>
      <p:sp>
        <p:nvSpPr>
          <p:cNvPr id="12" name="TextBox 11"/>
          <p:cNvSpPr txBox="1"/>
          <p:nvPr/>
        </p:nvSpPr>
        <p:spPr>
          <a:xfrm>
            <a:off x="8086630" y="6189603"/>
            <a:ext cx="1282723" cy="374846"/>
          </a:xfrm>
          <a:prstGeom prst="rect">
            <a:avLst/>
          </a:prstGeom>
          <a:noFill/>
        </p:spPr>
        <p:txBody>
          <a:bodyPr wrap="none" rtlCol="0">
            <a:spAutoFit/>
          </a:bodyPr>
          <a:lstStyle/>
          <a:p>
            <a:r>
              <a:rPr lang="en-US" sz="1836" dirty="0" smtClean="0">
                <a:solidFill>
                  <a:prstClr val="black"/>
                </a:solidFill>
              </a:rPr>
              <a:t>Mobile Cell</a:t>
            </a:r>
            <a:endParaRPr lang="en-US" sz="1836" dirty="0">
              <a:solidFill>
                <a:prstClr val="black"/>
              </a:solidFill>
            </a:endParaRPr>
          </a:p>
        </p:txBody>
      </p:sp>
      <p:sp>
        <p:nvSpPr>
          <p:cNvPr id="19" name="Rectangle 18"/>
          <p:cNvSpPr/>
          <p:nvPr/>
        </p:nvSpPr>
        <p:spPr>
          <a:xfrm>
            <a:off x="5380037" y="3789024"/>
            <a:ext cx="1154640" cy="95529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36" dirty="0">
                <a:solidFill>
                  <a:prstClr val="white"/>
                </a:solidFill>
              </a:rPr>
              <a:t>Service Gateway</a:t>
            </a:r>
          </a:p>
        </p:txBody>
      </p:sp>
      <p:sp>
        <p:nvSpPr>
          <p:cNvPr id="3" name="Right Arrow 2"/>
          <p:cNvSpPr/>
          <p:nvPr/>
        </p:nvSpPr>
        <p:spPr>
          <a:xfrm>
            <a:off x="5635256" y="3489173"/>
            <a:ext cx="765213" cy="500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prstClr val="white"/>
                </a:solidFill>
              </a:rPr>
              <a:t>Q</a:t>
            </a:r>
          </a:p>
        </p:txBody>
      </p:sp>
      <p:sp>
        <p:nvSpPr>
          <p:cNvPr id="4" name="Left Arrow 3"/>
          <p:cNvSpPr/>
          <p:nvPr/>
        </p:nvSpPr>
        <p:spPr>
          <a:xfrm>
            <a:off x="5635256" y="4591418"/>
            <a:ext cx="765213" cy="4886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prstClr val="white"/>
                </a:solidFill>
              </a:rPr>
              <a:t>Q</a:t>
            </a:r>
          </a:p>
        </p:txBody>
      </p:sp>
      <p:sp>
        <p:nvSpPr>
          <p:cNvPr id="50" name="Rectangle 49"/>
          <p:cNvSpPr/>
          <p:nvPr/>
        </p:nvSpPr>
        <p:spPr>
          <a:xfrm>
            <a:off x="3107976" y="2506662"/>
            <a:ext cx="1052861" cy="2725557"/>
          </a:xfrm>
          <a:prstGeom prst="rect">
            <a:avLst/>
          </a:prstGeom>
        </p:spPr>
        <p:style>
          <a:lnRef idx="3">
            <a:schemeClr val="lt1"/>
          </a:lnRef>
          <a:fillRef idx="1">
            <a:schemeClr val="accent5"/>
          </a:fillRef>
          <a:effectRef idx="1">
            <a:schemeClr val="accent5"/>
          </a:effectRef>
          <a:fontRef idx="minor">
            <a:schemeClr val="lt1"/>
          </a:fontRef>
        </p:style>
        <p:txBody>
          <a:bodyPr rtlCol="0" anchor="b"/>
          <a:lstStyle/>
          <a:p>
            <a:pPr algn="ctr"/>
            <a:r>
              <a:rPr lang="en-US" sz="1836" dirty="0" smtClean="0">
                <a:solidFill>
                  <a:prstClr val="white"/>
                </a:solidFill>
              </a:rPr>
              <a:t>(CG)NAT Router</a:t>
            </a:r>
            <a:endParaRPr lang="en-US" sz="1836" dirty="0">
              <a:solidFill>
                <a:prstClr val="white"/>
              </a:solidFill>
            </a:endParaRPr>
          </a:p>
        </p:txBody>
      </p:sp>
      <p:grpSp>
        <p:nvGrpSpPr>
          <p:cNvPr id="53" name="Group 52"/>
          <p:cNvGrpSpPr/>
          <p:nvPr/>
        </p:nvGrpSpPr>
        <p:grpSpPr>
          <a:xfrm>
            <a:off x="834820" y="5103010"/>
            <a:ext cx="649499" cy="649499"/>
            <a:chOff x="609600" y="502508"/>
            <a:chExt cx="395416" cy="395416"/>
          </a:xfrm>
        </p:grpSpPr>
        <p:sp>
          <p:nvSpPr>
            <p:cNvPr id="62" name="Rectangle 61"/>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grpSp>
        <p:nvGrpSpPr>
          <p:cNvPr id="21" name="Group 20"/>
          <p:cNvGrpSpPr/>
          <p:nvPr/>
        </p:nvGrpSpPr>
        <p:grpSpPr>
          <a:xfrm>
            <a:off x="903497" y="2426818"/>
            <a:ext cx="495919" cy="906070"/>
            <a:chOff x="2019729" y="2525739"/>
            <a:chExt cx="495919" cy="906070"/>
          </a:xfrm>
        </p:grpSpPr>
        <p:sp>
          <p:nvSpPr>
            <p:cNvPr id="68" name="Rectangle 67"/>
            <p:cNvSpPr/>
            <p:nvPr/>
          </p:nvSpPr>
          <p:spPr>
            <a:xfrm>
              <a:off x="2019729" y="2525739"/>
              <a:ext cx="495919" cy="906070"/>
            </a:xfrm>
            <a:prstGeom prst="rect">
              <a:avLst/>
            </a:prstGeom>
            <a:solidFill>
              <a:schemeClr val="tx1"/>
            </a:soli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9" name="Rectangle 68"/>
            <p:cNvSpPr/>
            <p:nvPr/>
          </p:nvSpPr>
          <p:spPr>
            <a:xfrm>
              <a:off x="2076591" y="2617786"/>
              <a:ext cx="398423" cy="634392"/>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sp>
        <p:nvSpPr>
          <p:cNvPr id="70" name="TextBox 69"/>
          <p:cNvSpPr txBox="1"/>
          <p:nvPr/>
        </p:nvSpPr>
        <p:spPr>
          <a:xfrm>
            <a:off x="2503697" y="6238037"/>
            <a:ext cx="1282723" cy="374846"/>
          </a:xfrm>
          <a:prstGeom prst="rect">
            <a:avLst/>
          </a:prstGeom>
          <a:noFill/>
        </p:spPr>
        <p:txBody>
          <a:bodyPr wrap="none" rtlCol="0">
            <a:spAutoFit/>
          </a:bodyPr>
          <a:lstStyle/>
          <a:p>
            <a:r>
              <a:rPr lang="en-US" sz="1836" dirty="0" smtClean="0">
                <a:solidFill>
                  <a:prstClr val="black"/>
                </a:solidFill>
              </a:rPr>
              <a:t>Mobile Cell</a:t>
            </a:r>
            <a:endParaRPr lang="en-US" sz="1836" dirty="0">
              <a:solidFill>
                <a:prstClr val="black"/>
              </a:solidFill>
            </a:endParaRPr>
          </a:p>
        </p:txBody>
      </p:sp>
      <p:cxnSp>
        <p:nvCxnSpPr>
          <p:cNvPr id="24" name="Curved Connector 23"/>
          <p:cNvCxnSpPr>
            <a:stCxn id="62" idx="0"/>
          </p:cNvCxnSpPr>
          <p:nvPr/>
        </p:nvCxnSpPr>
        <p:spPr>
          <a:xfrm rot="5400000" flipH="1" flipV="1">
            <a:off x="2950413" y="2673385"/>
            <a:ext cx="638782" cy="4220469"/>
          </a:xfrm>
          <a:prstGeom prst="curvedConnector2">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68" idx="3"/>
            <a:endCxn id="76" idx="1"/>
          </p:cNvCxnSpPr>
          <p:nvPr/>
        </p:nvCxnSpPr>
        <p:spPr>
          <a:xfrm>
            <a:off x="1399416" y="2879853"/>
            <a:ext cx="3083348" cy="2295"/>
          </a:xfrm>
          <a:prstGeom prst="curvedConnector3">
            <a:avLst>
              <a:gd name="adj1" fmla="val 50000"/>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19" idx="3"/>
          </p:cNvCxnSpPr>
          <p:nvPr/>
        </p:nvCxnSpPr>
        <p:spPr>
          <a:xfrm>
            <a:off x="6534677" y="4266670"/>
            <a:ext cx="4227810" cy="12700"/>
          </a:xfrm>
          <a:prstGeom prst="straightConnector1">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4430333" y="5767902"/>
            <a:ext cx="2907388" cy="907783"/>
          </a:xfrm>
          <a:prstGeom prst="wedgeRectCallout">
            <a:avLst>
              <a:gd name="adj1" fmla="val -9439"/>
              <a:gd name="adj2" fmla="val -1066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36" dirty="0" smtClean="0">
                <a:solidFill>
                  <a:prstClr val="black"/>
                </a:solidFill>
              </a:rPr>
              <a:t>Temporal Decoupling</a:t>
            </a:r>
            <a:br>
              <a:rPr lang="en-US" sz="1836" dirty="0" smtClean="0">
                <a:solidFill>
                  <a:prstClr val="black"/>
                </a:solidFill>
              </a:rPr>
            </a:br>
            <a:r>
              <a:rPr lang="en-US" sz="1836" dirty="0" smtClean="0">
                <a:solidFill>
                  <a:prstClr val="black"/>
                </a:solidFill>
              </a:rPr>
              <a:t>Logical Addressing</a:t>
            </a:r>
          </a:p>
        </p:txBody>
      </p:sp>
      <p:sp>
        <p:nvSpPr>
          <p:cNvPr id="75" name="Rectangular Callout 74"/>
          <p:cNvSpPr/>
          <p:nvPr/>
        </p:nvSpPr>
        <p:spPr>
          <a:xfrm>
            <a:off x="6175898" y="1257545"/>
            <a:ext cx="5181600" cy="1728051"/>
          </a:xfrm>
          <a:prstGeom prst="wedgeRectCallout">
            <a:avLst>
              <a:gd name="adj1" fmla="val -43982"/>
              <a:gd name="adj2" fmla="val 92277"/>
            </a:avLst>
          </a:prstGeom>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Arial" panose="020B0604020202020204" pitchFamily="34" charset="0"/>
              <a:buChar char="•"/>
            </a:pPr>
            <a:r>
              <a:rPr lang="en-US" sz="1836" dirty="0" smtClean="0">
                <a:solidFill>
                  <a:prstClr val="black"/>
                </a:solidFill>
              </a:rPr>
              <a:t>Device Authentication</a:t>
            </a:r>
          </a:p>
          <a:p>
            <a:pPr marL="342900" indent="-342900">
              <a:buFont typeface="Arial" panose="020B0604020202020204" pitchFamily="34" charset="0"/>
              <a:buChar char="•"/>
            </a:pPr>
            <a:r>
              <a:rPr lang="en-US" sz="1836" dirty="0" smtClean="0">
                <a:solidFill>
                  <a:prstClr val="black"/>
                </a:solidFill>
              </a:rPr>
              <a:t>Authorization (Access Policy Enforcement) </a:t>
            </a:r>
          </a:p>
          <a:p>
            <a:pPr marL="342900" indent="-342900">
              <a:buFont typeface="Arial" panose="020B0604020202020204" pitchFamily="34" charset="0"/>
              <a:buChar char="•"/>
            </a:pPr>
            <a:r>
              <a:rPr lang="en-US" sz="1836" dirty="0" smtClean="0">
                <a:solidFill>
                  <a:prstClr val="black"/>
                </a:solidFill>
              </a:rPr>
              <a:t>DoS Defense</a:t>
            </a:r>
          </a:p>
          <a:p>
            <a:pPr marL="342900" indent="-342900">
              <a:buFont typeface="Arial" panose="020B0604020202020204" pitchFamily="34" charset="0"/>
              <a:buChar char="•"/>
            </a:pPr>
            <a:r>
              <a:rPr lang="en-US" sz="1836" dirty="0" smtClean="0">
                <a:solidFill>
                  <a:prstClr val="black"/>
                </a:solidFill>
              </a:rPr>
              <a:t>Application Layer Integration (vs. Link/Network)</a:t>
            </a:r>
            <a:endParaRPr lang="en-US" sz="1836" dirty="0">
              <a:solidFill>
                <a:prstClr val="black"/>
              </a:solidFill>
            </a:endParaRPr>
          </a:p>
        </p:txBody>
      </p:sp>
      <p:sp>
        <p:nvSpPr>
          <p:cNvPr id="76" name="Rectangle 75"/>
          <p:cNvSpPr/>
          <p:nvPr/>
        </p:nvSpPr>
        <p:spPr>
          <a:xfrm>
            <a:off x="4482764" y="2404502"/>
            <a:ext cx="1049673" cy="95529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36" dirty="0" smtClean="0">
                <a:solidFill>
                  <a:prstClr val="white"/>
                </a:solidFill>
              </a:rPr>
              <a:t>Mobile Backend</a:t>
            </a:r>
            <a:endParaRPr lang="en-US" sz="1836" dirty="0">
              <a:solidFill>
                <a:prstClr val="white"/>
              </a:solidFill>
            </a:endParaRPr>
          </a:p>
        </p:txBody>
      </p:sp>
      <p:cxnSp>
        <p:nvCxnSpPr>
          <p:cNvPr id="82" name="Curved Connector 81"/>
          <p:cNvCxnSpPr>
            <a:stCxn id="68" idx="2"/>
            <a:endCxn id="19" idx="1"/>
          </p:cNvCxnSpPr>
          <p:nvPr/>
        </p:nvCxnSpPr>
        <p:spPr>
          <a:xfrm rot="16200000" flipH="1">
            <a:off x="2798856" y="1685489"/>
            <a:ext cx="933782" cy="4228580"/>
          </a:xfrm>
          <a:prstGeom prst="curvedConnector2">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76" idx="2"/>
            <a:endCxn id="94" idx="2"/>
          </p:cNvCxnSpPr>
          <p:nvPr/>
        </p:nvCxnSpPr>
        <p:spPr>
          <a:xfrm rot="16200000" flipH="1">
            <a:off x="4858685" y="3508708"/>
            <a:ext cx="677988" cy="380157"/>
          </a:xfrm>
          <a:prstGeom prst="curvedConnector2">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247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6679604" y="5496282"/>
            <a:ext cx="324751" cy="287399"/>
          </a:xfrm>
          <a:prstGeom prst="ellipse">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1" name="Oval 60"/>
          <p:cNvSpPr/>
          <p:nvPr/>
        </p:nvSpPr>
        <p:spPr>
          <a:xfrm>
            <a:off x="6019025" y="5499908"/>
            <a:ext cx="324751" cy="287399"/>
          </a:xfrm>
          <a:prstGeom prst="ellipse">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 name="Title 1"/>
          <p:cNvSpPr>
            <a:spLocks noGrp="1"/>
          </p:cNvSpPr>
          <p:nvPr>
            <p:ph type="title"/>
          </p:nvPr>
        </p:nvSpPr>
        <p:spPr>
          <a:xfrm>
            <a:off x="274639" y="68262"/>
            <a:ext cx="11889564" cy="917575"/>
          </a:xfrm>
        </p:spPr>
        <p:txBody>
          <a:bodyPr>
            <a:normAutofit/>
          </a:bodyPr>
          <a:lstStyle/>
          <a:p>
            <a:r>
              <a:rPr lang="en-US" dirty="0" smtClean="0"/>
              <a:t>SAC - Trust Brokerage for </a:t>
            </a:r>
            <a:r>
              <a:rPr lang="en-US" dirty="0"/>
              <a:t>Nomadic </a:t>
            </a:r>
            <a:r>
              <a:rPr lang="en-US" dirty="0" smtClean="0"/>
              <a:t>Devices</a:t>
            </a:r>
            <a:endParaRPr lang="en-US" dirty="0"/>
          </a:p>
        </p:txBody>
      </p:sp>
      <p:grpSp>
        <p:nvGrpSpPr>
          <p:cNvPr id="6" name="Group 5"/>
          <p:cNvGrpSpPr/>
          <p:nvPr/>
        </p:nvGrpSpPr>
        <p:grpSpPr>
          <a:xfrm>
            <a:off x="8616738" y="3752831"/>
            <a:ext cx="649499" cy="649499"/>
            <a:chOff x="609600" y="502508"/>
            <a:chExt cx="395416" cy="395416"/>
          </a:xfrm>
        </p:grpSpPr>
        <p:sp>
          <p:nvSpPr>
            <p:cNvPr id="7" name="Rectangle 6"/>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sp>
        <p:nvSpPr>
          <p:cNvPr id="11" name="Rectangle 10"/>
          <p:cNvSpPr/>
          <p:nvPr/>
        </p:nvSpPr>
        <p:spPr>
          <a:xfrm>
            <a:off x="2027237" y="1592262"/>
            <a:ext cx="8349164" cy="352460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53" name="Group 52"/>
          <p:cNvGrpSpPr/>
          <p:nvPr/>
        </p:nvGrpSpPr>
        <p:grpSpPr>
          <a:xfrm>
            <a:off x="3527605" y="3759543"/>
            <a:ext cx="649499" cy="649499"/>
            <a:chOff x="609600" y="502508"/>
            <a:chExt cx="395416" cy="395416"/>
          </a:xfrm>
        </p:grpSpPr>
        <p:sp>
          <p:nvSpPr>
            <p:cNvPr id="62" name="Rectangle 61"/>
            <p:cNvSpPr/>
            <p:nvPr/>
          </p:nvSpPr>
          <p:spPr>
            <a:xfrm>
              <a:off x="609600" y="502508"/>
              <a:ext cx="395416" cy="39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dirty="0">
                <a:solidFill>
                  <a:prstClr val="white"/>
                </a:solidFill>
              </a:endParaRPr>
            </a:p>
          </p:txBody>
        </p:sp>
        <p:sp>
          <p:nvSpPr>
            <p:cNvPr id="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93247" tIns="46624" rIns="93247" bIns="46624" numCol="1" anchor="t" anchorCtr="0" compatLnSpc="1">
              <a:prstTxWarp prst="textNoShape">
                <a:avLst/>
              </a:prstTxWarp>
            </a:bodyPr>
            <a:lstStyle/>
            <a:p>
              <a:pPr defTabSz="698983"/>
              <a:endParaRPr lang="en-US" sz="1428">
                <a:solidFill>
                  <a:prstClr val="white"/>
                </a:solidFill>
              </a:endParaRPr>
            </a:p>
          </p:txBody>
        </p:sp>
      </p:grpSp>
      <p:grpSp>
        <p:nvGrpSpPr>
          <p:cNvPr id="21" name="Group 20"/>
          <p:cNvGrpSpPr/>
          <p:nvPr/>
        </p:nvGrpSpPr>
        <p:grpSpPr>
          <a:xfrm>
            <a:off x="3894623" y="2474060"/>
            <a:ext cx="495919" cy="906070"/>
            <a:chOff x="2019729" y="2525739"/>
            <a:chExt cx="495919" cy="906070"/>
          </a:xfrm>
        </p:grpSpPr>
        <p:sp>
          <p:nvSpPr>
            <p:cNvPr id="68" name="Rectangle 67"/>
            <p:cNvSpPr/>
            <p:nvPr/>
          </p:nvSpPr>
          <p:spPr>
            <a:xfrm>
              <a:off x="2019729" y="2525739"/>
              <a:ext cx="495919" cy="906070"/>
            </a:xfrm>
            <a:prstGeom prst="rect">
              <a:avLst/>
            </a:prstGeom>
            <a:solidFill>
              <a:schemeClr val="tx1"/>
            </a:soli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69" name="Rectangle 68"/>
            <p:cNvSpPr/>
            <p:nvPr/>
          </p:nvSpPr>
          <p:spPr>
            <a:xfrm>
              <a:off x="2076591" y="2617786"/>
              <a:ext cx="398423" cy="634392"/>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sp>
        <p:nvSpPr>
          <p:cNvPr id="70" name="TextBox 69"/>
          <p:cNvSpPr txBox="1"/>
          <p:nvPr/>
        </p:nvSpPr>
        <p:spPr>
          <a:xfrm>
            <a:off x="7850424" y="5625950"/>
            <a:ext cx="639342" cy="374846"/>
          </a:xfrm>
          <a:prstGeom prst="rect">
            <a:avLst/>
          </a:prstGeom>
          <a:noFill/>
        </p:spPr>
        <p:txBody>
          <a:bodyPr wrap="none" rtlCol="0">
            <a:spAutoFit/>
          </a:bodyPr>
          <a:lstStyle/>
          <a:p>
            <a:r>
              <a:rPr lang="en-US" sz="1836" dirty="0" smtClean="0">
                <a:solidFill>
                  <a:prstClr val="black"/>
                </a:solidFill>
              </a:rPr>
              <a:t>Trust</a:t>
            </a:r>
            <a:endParaRPr lang="en-US" sz="1836" dirty="0">
              <a:solidFill>
                <a:prstClr val="black"/>
              </a:solidFill>
            </a:endParaRPr>
          </a:p>
        </p:txBody>
      </p:sp>
      <p:sp>
        <p:nvSpPr>
          <p:cNvPr id="30" name="Rectangle 29"/>
          <p:cNvSpPr/>
          <p:nvPr/>
        </p:nvSpPr>
        <p:spPr>
          <a:xfrm>
            <a:off x="5476508" y="5496282"/>
            <a:ext cx="2037129" cy="138253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36" b="1" dirty="0" smtClean="0">
                <a:solidFill>
                  <a:prstClr val="white"/>
                </a:solidFill>
              </a:rPr>
              <a:t>Device Identity Registry/Directory</a:t>
            </a:r>
            <a:br>
              <a:rPr lang="en-US" sz="1836" b="1" dirty="0" smtClean="0">
                <a:solidFill>
                  <a:prstClr val="white"/>
                </a:solidFill>
              </a:rPr>
            </a:br>
            <a:r>
              <a:rPr lang="en-US" sz="1836" b="1" dirty="0" smtClean="0">
                <a:solidFill>
                  <a:prstClr val="white"/>
                </a:solidFill>
              </a:rPr>
              <a:t/>
            </a:r>
            <a:br>
              <a:rPr lang="en-US" sz="1836" b="1" dirty="0" smtClean="0">
                <a:solidFill>
                  <a:prstClr val="white"/>
                </a:solidFill>
              </a:rPr>
            </a:br>
            <a:r>
              <a:rPr lang="en-US" sz="1836" b="1" dirty="0" smtClean="0">
                <a:solidFill>
                  <a:prstClr val="white"/>
                </a:solidFill>
              </a:rPr>
              <a:t>Access Policies</a:t>
            </a:r>
            <a:endParaRPr lang="en-US" sz="1836" b="1" dirty="0">
              <a:solidFill>
                <a:prstClr val="white"/>
              </a:solidFill>
            </a:endParaRPr>
          </a:p>
        </p:txBody>
      </p:sp>
      <p:sp>
        <p:nvSpPr>
          <p:cNvPr id="5" name="TextBox 4"/>
          <p:cNvSpPr txBox="1"/>
          <p:nvPr/>
        </p:nvSpPr>
        <p:spPr>
          <a:xfrm>
            <a:off x="7645845" y="1742605"/>
            <a:ext cx="27305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rPr>
              <a:t>“Resident Devices”</a:t>
            </a:r>
          </a:p>
        </p:txBody>
      </p:sp>
      <p:sp>
        <p:nvSpPr>
          <p:cNvPr id="32" name="Freeform 127"/>
          <p:cNvSpPr>
            <a:spLocks noEditPoints="1"/>
          </p:cNvSpPr>
          <p:nvPr/>
        </p:nvSpPr>
        <p:spPr bwMode="black">
          <a:xfrm>
            <a:off x="2499298" y="3174823"/>
            <a:ext cx="700455" cy="578008"/>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33" name="TextBox 32"/>
          <p:cNvSpPr txBox="1"/>
          <p:nvPr/>
        </p:nvSpPr>
        <p:spPr>
          <a:xfrm>
            <a:off x="2145324" y="1742605"/>
            <a:ext cx="280429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rPr>
              <a:t>“Nomadic Devices”</a:t>
            </a:r>
          </a:p>
        </p:txBody>
      </p:sp>
      <p:cxnSp>
        <p:nvCxnSpPr>
          <p:cNvPr id="13" name="Elbow Connector 12"/>
          <p:cNvCxnSpPr>
            <a:stCxn id="7" idx="2"/>
            <a:endCxn id="30" idx="3"/>
          </p:cNvCxnSpPr>
          <p:nvPr/>
        </p:nvCxnSpPr>
        <p:spPr>
          <a:xfrm rot="5400000">
            <a:off x="7334954" y="4581014"/>
            <a:ext cx="1785218" cy="1427851"/>
          </a:xfrm>
          <a:prstGeom prst="bentConnector2">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62" idx="2"/>
            <a:endCxn id="30" idx="1"/>
          </p:cNvCxnSpPr>
          <p:nvPr/>
        </p:nvCxnSpPr>
        <p:spPr>
          <a:xfrm rot="16200000" flipH="1">
            <a:off x="3775178" y="4486218"/>
            <a:ext cx="1778506" cy="1624153"/>
          </a:xfrm>
          <a:prstGeom prst="bentConnector2">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334100" y="2370469"/>
            <a:ext cx="1720613" cy="991645"/>
            <a:chOff x="7850424" y="2388485"/>
            <a:chExt cx="2159876" cy="1186724"/>
          </a:xfrm>
        </p:grpSpPr>
        <p:sp>
          <p:nvSpPr>
            <p:cNvPr id="17" name="Rounded Rectangle 16"/>
            <p:cNvSpPr/>
            <p:nvPr/>
          </p:nvSpPr>
          <p:spPr>
            <a:xfrm>
              <a:off x="7850424" y="2388485"/>
              <a:ext cx="2159876" cy="1186724"/>
            </a:xfrm>
            <a:prstGeom prst="roundRect">
              <a:avLst>
                <a:gd name="adj" fmla="val 7296"/>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de-DE" sz="2040" b="1" dirty="0" smtClean="0">
                <a:solidFill>
                  <a:prstClr val="white"/>
                </a:solidFill>
                <a:cs typeface="Segoe UI" panose="020B0502040204020203" pitchFamily="34" charset="0"/>
              </a:endParaRPr>
            </a:p>
            <a:p>
              <a:pPr algn="ctr"/>
              <a:r>
                <a:rPr lang="de-DE" sz="2040" b="1" dirty="0" smtClean="0">
                  <a:solidFill>
                    <a:prstClr val="white"/>
                  </a:solidFill>
                  <a:cs typeface="Segoe UI" panose="020B0502040204020203" pitchFamily="34" charset="0"/>
                </a:rPr>
                <a:t>Berlin</a:t>
              </a:r>
              <a:endParaRPr lang="en-US" sz="2040" b="1" dirty="0">
                <a:solidFill>
                  <a:prstClr val="white"/>
                </a:solidFill>
                <a:cs typeface="Segoe UI" panose="020B0502040204020203" pitchFamily="34" charset="0"/>
              </a:endParaRPr>
            </a:p>
          </p:txBody>
        </p:sp>
        <p:sp>
          <p:nvSpPr>
            <p:cNvPr id="18" name="Up Arrow 17"/>
            <p:cNvSpPr/>
            <p:nvPr/>
          </p:nvSpPr>
          <p:spPr>
            <a:xfrm>
              <a:off x="7981097" y="2735262"/>
              <a:ext cx="218340" cy="588673"/>
            </a:xfrm>
            <a:prstGeom prst="upArrow">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42" name="Up Arrow 41"/>
            <p:cNvSpPr/>
            <p:nvPr/>
          </p:nvSpPr>
          <p:spPr>
            <a:xfrm>
              <a:off x="9755619" y="2735262"/>
              <a:ext cx="218340" cy="588673"/>
            </a:xfrm>
            <a:prstGeom prst="upArrow">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22" name="Rounded Rectangle 21"/>
            <p:cNvSpPr/>
            <p:nvPr/>
          </p:nvSpPr>
          <p:spPr>
            <a:xfrm>
              <a:off x="8729732" y="2485603"/>
              <a:ext cx="457200" cy="226543"/>
            </a:xfrm>
            <a:prstGeom prst="round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2</a:t>
              </a:r>
              <a:endParaRPr lang="en-US" sz="2040" dirty="0">
                <a:solidFill>
                  <a:prstClr val="black"/>
                </a:solidFill>
                <a:cs typeface="Segoe UI" panose="020B0502040204020203" pitchFamily="34" charset="0"/>
              </a:endParaRPr>
            </a:p>
          </p:txBody>
        </p:sp>
      </p:grpSp>
      <p:sp>
        <p:nvSpPr>
          <p:cNvPr id="25" name="Rectangle 24"/>
          <p:cNvSpPr/>
          <p:nvPr/>
        </p:nvSpPr>
        <p:spPr>
          <a:xfrm>
            <a:off x="9296123" y="3316094"/>
            <a:ext cx="838200" cy="417523"/>
          </a:xfrm>
          <a:prstGeom prst="rect">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6" name="Oval 25"/>
          <p:cNvSpPr/>
          <p:nvPr/>
        </p:nvSpPr>
        <p:spPr>
          <a:xfrm>
            <a:off x="9715223" y="3381928"/>
            <a:ext cx="295749" cy="285854"/>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29" name="Oval 28"/>
          <p:cNvSpPr/>
          <p:nvPr/>
        </p:nvSpPr>
        <p:spPr>
          <a:xfrm>
            <a:off x="9633120" y="3132020"/>
            <a:ext cx="755703" cy="674922"/>
          </a:xfrm>
          <a:prstGeom prst="ellipse">
            <a:avLst/>
          </a:prstGeom>
          <a:solidFill>
            <a:srgbClr val="FFFF00">
              <a:alpha val="32941"/>
            </a:srgbClr>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34" name="Curved Connector 33"/>
          <p:cNvCxnSpPr>
            <a:stCxn id="62" idx="3"/>
            <a:endCxn id="61" idx="0"/>
          </p:cNvCxnSpPr>
          <p:nvPr/>
        </p:nvCxnSpPr>
        <p:spPr>
          <a:xfrm>
            <a:off x="4177104" y="4084293"/>
            <a:ext cx="2004297" cy="1415615"/>
          </a:xfrm>
          <a:prstGeom prst="curvedConnector2">
            <a:avLst/>
          </a:prstGeom>
          <a:ln>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7" idx="1"/>
            <a:endCxn id="39" idx="0"/>
          </p:cNvCxnSpPr>
          <p:nvPr/>
        </p:nvCxnSpPr>
        <p:spPr>
          <a:xfrm rot="10800000" flipV="1">
            <a:off x="6841980" y="4077580"/>
            <a:ext cx="1774758" cy="1418701"/>
          </a:xfrm>
          <a:prstGeom prst="curvedConnector2">
            <a:avLst/>
          </a:prstGeom>
          <a:ln>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361501" y="4707605"/>
            <a:ext cx="840166" cy="374846"/>
          </a:xfrm>
          <a:prstGeom prst="rect">
            <a:avLst/>
          </a:prstGeom>
          <a:noFill/>
        </p:spPr>
        <p:txBody>
          <a:bodyPr wrap="none" rtlCol="0">
            <a:spAutoFit/>
          </a:bodyPr>
          <a:lstStyle/>
          <a:p>
            <a:r>
              <a:rPr lang="en-US" sz="1836" dirty="0" smtClean="0">
                <a:solidFill>
                  <a:prstClr val="black"/>
                </a:solidFill>
              </a:rPr>
              <a:t>Tokens</a:t>
            </a:r>
            <a:endParaRPr lang="en-US" sz="1836" dirty="0">
              <a:solidFill>
                <a:prstClr val="black"/>
              </a:solidFill>
            </a:endParaRPr>
          </a:p>
        </p:txBody>
      </p:sp>
      <p:cxnSp>
        <p:nvCxnSpPr>
          <p:cNvPr id="66" name="Curved Connector 65"/>
          <p:cNvCxnSpPr/>
          <p:nvPr/>
        </p:nvCxnSpPr>
        <p:spPr>
          <a:xfrm flipH="1" flipV="1">
            <a:off x="4389437" y="3915335"/>
            <a:ext cx="4083820" cy="23001"/>
          </a:xfrm>
          <a:prstGeom prst="straightConnector1">
            <a:avLst/>
          </a:prstGeom>
          <a:ln w="57150">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nvCxnSpPr>
        <p:spPr>
          <a:xfrm>
            <a:off x="5765723" y="6316662"/>
            <a:ext cx="14586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532099" y="2653932"/>
            <a:ext cx="1853713" cy="1292662"/>
          </a:xfrm>
          <a:prstGeom prst="rect">
            <a:avLst/>
          </a:prstGeom>
          <a:noFill/>
        </p:spPr>
        <p:txBody>
          <a:bodyPr wrap="none" lIns="182880" tIns="146304" rIns="182880" bIns="146304" rtlCol="0">
            <a:spAutoFit/>
          </a:bodyPr>
          <a:lstStyle/>
          <a:p>
            <a:pPr algn="ctr">
              <a:lnSpc>
                <a:spcPct val="90000"/>
              </a:lnSpc>
              <a:spcAft>
                <a:spcPts val="600"/>
              </a:spcAft>
            </a:pPr>
            <a:r>
              <a:rPr lang="de-DE" sz="2400" dirty="0" err="1" smtClean="0">
                <a:gradFill>
                  <a:gsLst>
                    <a:gs pos="2917">
                      <a:prstClr val="black"/>
                    </a:gs>
                    <a:gs pos="30000">
                      <a:prstClr val="black"/>
                    </a:gs>
                  </a:gsLst>
                  <a:lin ang="5400000" scaled="0"/>
                </a:gradFill>
              </a:rPr>
              <a:t>Local</a:t>
            </a:r>
            <a:r>
              <a:rPr lang="de-DE" sz="2400" dirty="0">
                <a:gradFill>
                  <a:gsLst>
                    <a:gs pos="2917">
                      <a:prstClr val="black"/>
                    </a:gs>
                    <a:gs pos="30000">
                      <a:prstClr val="black"/>
                    </a:gs>
                  </a:gsLst>
                  <a:lin ang="5400000" scaled="0"/>
                </a:gradFill>
              </a:rPr>
              <a:t/>
            </a:r>
            <a:br>
              <a:rPr lang="de-DE" sz="2400" dirty="0">
                <a:gradFill>
                  <a:gsLst>
                    <a:gs pos="2917">
                      <a:prstClr val="black"/>
                    </a:gs>
                    <a:gs pos="30000">
                      <a:prstClr val="black"/>
                    </a:gs>
                  </a:gsLst>
                  <a:lin ang="5400000" scaled="0"/>
                </a:gradFill>
              </a:rPr>
            </a:br>
            <a:r>
              <a:rPr lang="de-DE" sz="2400" dirty="0" smtClean="0">
                <a:gradFill>
                  <a:gsLst>
                    <a:gs pos="2917">
                      <a:prstClr val="black"/>
                    </a:gs>
                    <a:gs pos="30000">
                      <a:prstClr val="black"/>
                    </a:gs>
                  </a:gsLst>
                  <a:lin ang="5400000" scaled="0"/>
                </a:gradFill>
              </a:rPr>
              <a:t>Networking</a:t>
            </a:r>
            <a:br>
              <a:rPr lang="de-DE" sz="2400" dirty="0" smtClean="0">
                <a:gradFill>
                  <a:gsLst>
                    <a:gs pos="2917">
                      <a:prstClr val="black"/>
                    </a:gs>
                    <a:gs pos="30000">
                      <a:prstClr val="black"/>
                    </a:gs>
                  </a:gsLst>
                  <a:lin ang="5400000" scaled="0"/>
                </a:gradFill>
              </a:rPr>
            </a:br>
            <a:r>
              <a:rPr lang="de-DE" sz="2400" dirty="0" err="1" smtClean="0">
                <a:gradFill>
                  <a:gsLst>
                    <a:gs pos="2917">
                      <a:prstClr val="black"/>
                    </a:gs>
                    <a:gs pos="30000">
                      <a:prstClr val="black"/>
                    </a:gs>
                  </a:gsLst>
                  <a:lin ang="5400000" scaled="0"/>
                </a:gradFill>
              </a:rPr>
              <a:t>Scope</a:t>
            </a:r>
            <a:endParaRPr lang="de-DE" sz="2400" dirty="0" smtClean="0">
              <a:gradFill>
                <a:gsLst>
                  <a:gs pos="2917">
                    <a:prstClr val="black"/>
                  </a:gs>
                  <a:gs pos="30000">
                    <a:prstClr val="black"/>
                  </a:gs>
                </a:gsLst>
                <a:lin ang="5400000" scaled="0"/>
              </a:gradFill>
            </a:endParaRPr>
          </a:p>
        </p:txBody>
      </p:sp>
      <p:sp>
        <p:nvSpPr>
          <p:cNvPr id="73" name="TextBox 72"/>
          <p:cNvSpPr txBox="1"/>
          <p:nvPr/>
        </p:nvSpPr>
        <p:spPr>
          <a:xfrm>
            <a:off x="10870720" y="5478130"/>
            <a:ext cx="1159613" cy="960263"/>
          </a:xfrm>
          <a:prstGeom prst="rect">
            <a:avLst/>
          </a:prstGeom>
          <a:noFill/>
        </p:spPr>
        <p:txBody>
          <a:bodyPr wrap="none" lIns="182880" tIns="146304" rIns="182880" bIns="146304" rtlCol="0">
            <a:spAutoFit/>
          </a:bodyPr>
          <a:lstStyle/>
          <a:p>
            <a:pPr algn="ctr">
              <a:lnSpc>
                <a:spcPct val="90000"/>
              </a:lnSpc>
              <a:spcAft>
                <a:spcPts val="600"/>
              </a:spcAft>
            </a:pPr>
            <a:r>
              <a:rPr lang="de-DE" sz="2400" dirty="0" smtClean="0">
                <a:gradFill>
                  <a:gsLst>
                    <a:gs pos="2917">
                      <a:prstClr val="black"/>
                    </a:gs>
                    <a:gs pos="30000">
                      <a:prstClr val="black"/>
                    </a:gs>
                  </a:gsLst>
                  <a:lin ang="5400000" scaled="0"/>
                </a:gradFill>
              </a:rPr>
              <a:t>Cloud</a:t>
            </a:r>
            <a:br>
              <a:rPr lang="de-DE" sz="2400" dirty="0" smtClean="0">
                <a:gradFill>
                  <a:gsLst>
                    <a:gs pos="2917">
                      <a:prstClr val="black"/>
                    </a:gs>
                    <a:gs pos="30000">
                      <a:prstClr val="black"/>
                    </a:gs>
                  </a:gsLst>
                  <a:lin ang="5400000" scaled="0"/>
                </a:gradFill>
              </a:rPr>
            </a:br>
            <a:r>
              <a:rPr lang="de-DE" sz="2400" dirty="0" err="1" smtClean="0">
                <a:gradFill>
                  <a:gsLst>
                    <a:gs pos="2917">
                      <a:prstClr val="black"/>
                    </a:gs>
                    <a:gs pos="30000">
                      <a:prstClr val="black"/>
                    </a:gs>
                  </a:gsLst>
                  <a:lin ang="5400000" scaled="0"/>
                </a:gradFill>
              </a:rPr>
              <a:t>Scope</a:t>
            </a:r>
            <a:endParaRPr lang="de-DE" sz="2400" dirty="0" smtClean="0">
              <a:gradFill>
                <a:gsLst>
                  <a:gs pos="2917">
                    <a:prstClr val="black"/>
                  </a:gs>
                  <a:gs pos="30000">
                    <a:prstClr val="black"/>
                  </a:gs>
                </a:gsLst>
                <a:lin ang="5400000" scaled="0"/>
              </a:gradFill>
            </a:endParaRPr>
          </a:p>
        </p:txBody>
      </p:sp>
      <p:sp>
        <p:nvSpPr>
          <p:cNvPr id="55" name="Oval 54"/>
          <p:cNvSpPr/>
          <p:nvPr/>
        </p:nvSpPr>
        <p:spPr>
          <a:xfrm>
            <a:off x="5450510" y="4460472"/>
            <a:ext cx="297256" cy="305275"/>
          </a:xfrm>
          <a:prstGeom prst="ellipse">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56" name="Rectangular Callout 55"/>
          <p:cNvSpPr/>
          <p:nvPr/>
        </p:nvSpPr>
        <p:spPr>
          <a:xfrm>
            <a:off x="141777" y="4084293"/>
            <a:ext cx="3295506" cy="2613369"/>
          </a:xfrm>
          <a:prstGeom prst="wedgeRectCallout">
            <a:avLst>
              <a:gd name="adj1" fmla="val 101993"/>
              <a:gd name="adj2" fmla="val -23830"/>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sz="2040" dirty="0" smtClean="0">
                <a:solidFill>
                  <a:prstClr val="black"/>
                </a:solidFill>
                <a:cs typeface="Segoe UI" panose="020B0502040204020203" pitchFamily="34" charset="0"/>
              </a:rPr>
              <a:t>Token </a:t>
            </a:r>
            <a:r>
              <a:rPr lang="de-DE" sz="2040" dirty="0" err="1" smtClean="0">
                <a:solidFill>
                  <a:prstClr val="black"/>
                </a:solidFill>
                <a:cs typeface="Segoe UI" panose="020B0502040204020203" pitchFamily="34" charset="0"/>
              </a:rPr>
              <a:t>expresses</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current</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membership</a:t>
            </a:r>
            <a:r>
              <a:rPr lang="de-DE" sz="2040" dirty="0" smtClean="0">
                <a:solidFill>
                  <a:prstClr val="black"/>
                </a:solidFill>
                <a:cs typeface="Segoe UI" panose="020B0502040204020203" pitchFamily="34" charset="0"/>
              </a:rPr>
              <a:t> of </a:t>
            </a:r>
            <a:r>
              <a:rPr lang="de-DE" sz="2040" dirty="0" err="1" smtClean="0">
                <a:solidFill>
                  <a:prstClr val="black"/>
                </a:solidFill>
                <a:cs typeface="Segoe UI" panose="020B0502040204020203" pitchFamily="34" charset="0"/>
              </a:rPr>
              <a:t>the</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device</a:t>
            </a:r>
            <a:r>
              <a:rPr lang="de-DE" sz="2040" dirty="0" smtClean="0">
                <a:solidFill>
                  <a:prstClr val="black"/>
                </a:solidFill>
                <a:cs typeface="Segoe UI" panose="020B0502040204020203" pitchFamily="34" charset="0"/>
              </a:rPr>
              <a:t> in </a:t>
            </a:r>
            <a:r>
              <a:rPr lang="de-DE" sz="2040" dirty="0" err="1" smtClean="0">
                <a:solidFill>
                  <a:prstClr val="black"/>
                </a:solidFill>
                <a:cs typeface="Segoe UI" panose="020B0502040204020203" pitchFamily="34" charset="0"/>
              </a:rPr>
              <a:t>the</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solution</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context</a:t>
            </a:r>
            <a:r>
              <a:rPr lang="de-DE" sz="2040" dirty="0" smtClean="0">
                <a:solidFill>
                  <a:prstClr val="black"/>
                </a:solidFill>
                <a:cs typeface="Segoe UI" panose="020B0502040204020203" pitchFamily="34" charset="0"/>
              </a:rPr>
              <a:t>. </a:t>
            </a:r>
          </a:p>
          <a:p>
            <a:pPr algn="ctr"/>
            <a:endParaRPr lang="de-DE" sz="2040" dirty="0">
              <a:solidFill>
                <a:prstClr val="black"/>
              </a:solidFill>
              <a:cs typeface="Segoe UI" panose="020B0502040204020203" pitchFamily="34" charset="0"/>
            </a:endParaRPr>
          </a:p>
          <a:p>
            <a:pPr algn="ctr"/>
            <a:r>
              <a:rPr lang="de-DE" sz="2040" dirty="0" smtClean="0">
                <a:solidFill>
                  <a:prstClr val="black"/>
                </a:solidFill>
                <a:cs typeface="Segoe UI" panose="020B0502040204020203" pitchFamily="34" charset="0"/>
              </a:rPr>
              <a:t>As</a:t>
            </a:r>
            <a:r>
              <a:rPr lang="en-US" sz="2040" dirty="0" err="1" smtClean="0">
                <a:solidFill>
                  <a:prstClr val="black"/>
                </a:solidFill>
                <a:cs typeface="Segoe UI" panose="020B0502040204020203" pitchFamily="34" charset="0"/>
              </a:rPr>
              <a:t>ymmetrically</a:t>
            </a:r>
            <a:r>
              <a:rPr lang="en-US" sz="2040" dirty="0" smtClean="0">
                <a:solidFill>
                  <a:prstClr val="black"/>
                </a:solidFill>
                <a:cs typeface="Segoe UI" panose="020B0502040204020203" pitchFamily="34" charset="0"/>
              </a:rPr>
              <a:t> signed by directory. </a:t>
            </a:r>
            <a:r>
              <a:rPr lang="de-DE" sz="2040" dirty="0" err="1" smtClean="0">
                <a:solidFill>
                  <a:prstClr val="black"/>
                </a:solidFill>
                <a:cs typeface="Segoe UI" panose="020B0502040204020203" pitchFamily="34" charset="0"/>
              </a:rPr>
              <a:t>Cacheable</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Expires</a:t>
            </a:r>
            <a:r>
              <a:rPr lang="de-DE" sz="2040" dirty="0" smtClean="0">
                <a:solidFill>
                  <a:prstClr val="black"/>
                </a:solidFill>
                <a:cs typeface="Segoe UI" panose="020B0502040204020203" pitchFamily="34" charset="0"/>
              </a:rPr>
              <a:t> </a:t>
            </a:r>
            <a:r>
              <a:rPr lang="de-DE" sz="2040" dirty="0" err="1" smtClean="0">
                <a:solidFill>
                  <a:prstClr val="black"/>
                </a:solidFill>
                <a:cs typeface="Segoe UI" panose="020B0502040204020203" pitchFamily="34" charset="0"/>
              </a:rPr>
              <a:t>periodically</a:t>
            </a:r>
            <a:r>
              <a:rPr lang="de-DE" sz="2040" dirty="0" smtClean="0">
                <a:solidFill>
                  <a:prstClr val="black"/>
                </a:solidFill>
                <a:cs typeface="Segoe UI" panose="020B0502040204020203" pitchFamily="34" charset="0"/>
              </a:rPr>
              <a:t>.</a:t>
            </a:r>
            <a:endParaRPr lang="en-US" sz="2040" dirty="0">
              <a:solidFill>
                <a:prstClr val="black"/>
              </a:solidFill>
              <a:cs typeface="Segoe UI" panose="020B0502040204020203" pitchFamily="34" charset="0"/>
            </a:endParaRPr>
          </a:p>
        </p:txBody>
      </p:sp>
    </p:spTree>
    <p:extLst>
      <p:ext uri="{BB962C8B-B14F-4D97-AF65-F5344CB8AC3E}">
        <p14:creationId xmlns:p14="http://schemas.microsoft.com/office/powerpoint/2010/main" val="36106339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85" y="187743"/>
            <a:ext cx="10724938" cy="1351952"/>
          </a:xfrm>
        </p:spPr>
        <p:txBody>
          <a:bodyPr>
            <a:normAutofit/>
          </a:bodyPr>
          <a:lstStyle/>
          <a:p>
            <a:r>
              <a:rPr lang="en-US" dirty="0"/>
              <a:t>Vehicle Telematics</a:t>
            </a:r>
          </a:p>
        </p:txBody>
      </p:sp>
      <p:sp>
        <p:nvSpPr>
          <p:cNvPr id="13" name="Rectangle 12"/>
          <p:cNvSpPr/>
          <p:nvPr/>
        </p:nvSpPr>
        <p:spPr>
          <a:xfrm>
            <a:off x="7933949" y="1415985"/>
            <a:ext cx="4077350" cy="4408610"/>
          </a:xfrm>
          <a:prstGeom prst="rect">
            <a:avLst/>
          </a:prstGeom>
        </p:spPr>
        <p:style>
          <a:lnRef idx="1">
            <a:schemeClr val="accent4"/>
          </a:lnRef>
          <a:fillRef idx="2">
            <a:schemeClr val="accent4"/>
          </a:fillRef>
          <a:effectRef idx="1">
            <a:schemeClr val="accent4"/>
          </a:effectRef>
          <a:fontRef idx="minor">
            <a:schemeClr val="dk1"/>
          </a:fontRef>
        </p:style>
        <p:txBody>
          <a:bodyPr rIns="746083" rtlCol="0" anchor="t"/>
          <a:lstStyle/>
          <a:p>
            <a:pPr algn="r"/>
            <a:r>
              <a:rPr lang="en-US" sz="1836" dirty="0">
                <a:solidFill>
                  <a:prstClr val="black"/>
                </a:solidFill>
              </a:rPr>
              <a:t>Datacenter(“Cloud”)</a:t>
            </a:r>
          </a:p>
        </p:txBody>
      </p:sp>
      <p:sp>
        <p:nvSpPr>
          <p:cNvPr id="15" name="Rectangle 14"/>
          <p:cNvSpPr/>
          <p:nvPr/>
        </p:nvSpPr>
        <p:spPr>
          <a:xfrm>
            <a:off x="1151909" y="1619534"/>
            <a:ext cx="3669788" cy="4116942"/>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sz="1836" dirty="0">
                <a:solidFill>
                  <a:prstClr val="black"/>
                </a:solidFill>
              </a:rPr>
              <a:t>Vehicle</a:t>
            </a:r>
          </a:p>
        </p:txBody>
      </p:sp>
      <p:sp>
        <p:nvSpPr>
          <p:cNvPr id="5" name="Rectangle 4"/>
          <p:cNvSpPr/>
          <p:nvPr/>
        </p:nvSpPr>
        <p:spPr>
          <a:xfrm>
            <a:off x="1363580" y="3227995"/>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prstClr val="white"/>
                </a:solidFill>
              </a:rPr>
              <a:t>Diagnostics</a:t>
            </a:r>
          </a:p>
        </p:txBody>
      </p:sp>
      <p:sp>
        <p:nvSpPr>
          <p:cNvPr id="17" name="Rectangle 16"/>
          <p:cNvSpPr/>
          <p:nvPr/>
        </p:nvSpPr>
        <p:spPr>
          <a:xfrm>
            <a:off x="1363580" y="1990001"/>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prstClr val="white"/>
                </a:solidFill>
              </a:rPr>
              <a:t>Entertainment</a:t>
            </a:r>
          </a:p>
        </p:txBody>
      </p:sp>
      <p:sp>
        <p:nvSpPr>
          <p:cNvPr id="26" name="Rectangle 25"/>
          <p:cNvSpPr/>
          <p:nvPr/>
        </p:nvSpPr>
        <p:spPr>
          <a:xfrm>
            <a:off x="1363579" y="4507179"/>
            <a:ext cx="2041646" cy="1089603"/>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prstClr val="white"/>
                </a:solidFill>
              </a:rPr>
              <a:t>Control</a:t>
            </a:r>
          </a:p>
        </p:txBody>
      </p:sp>
      <p:sp>
        <p:nvSpPr>
          <p:cNvPr id="34" name="Rectangle 33"/>
          <p:cNvSpPr/>
          <p:nvPr/>
        </p:nvSpPr>
        <p:spPr>
          <a:xfrm>
            <a:off x="3737877" y="2008091"/>
            <a:ext cx="443738" cy="3618497"/>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836" dirty="0">
                <a:solidFill>
                  <a:prstClr val="white"/>
                </a:solidFill>
              </a:rPr>
              <a:t>CAN BUS / “Telematics Box”</a:t>
            </a:r>
          </a:p>
        </p:txBody>
      </p:sp>
      <p:sp>
        <p:nvSpPr>
          <p:cNvPr id="35" name="Left-Right Arrow 34"/>
          <p:cNvSpPr/>
          <p:nvPr/>
        </p:nvSpPr>
        <p:spPr>
          <a:xfrm>
            <a:off x="3252408" y="2361185"/>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a:solidFill>
                <a:prstClr val="white"/>
              </a:solidFill>
            </a:endParaRPr>
          </a:p>
        </p:txBody>
      </p:sp>
      <p:sp>
        <p:nvSpPr>
          <p:cNvPr id="36" name="Left-Right Arrow 35"/>
          <p:cNvSpPr/>
          <p:nvPr/>
        </p:nvSpPr>
        <p:spPr>
          <a:xfrm>
            <a:off x="3253992" y="3594054"/>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a:solidFill>
                <a:prstClr val="white"/>
              </a:solidFill>
            </a:endParaRPr>
          </a:p>
        </p:txBody>
      </p:sp>
      <p:sp>
        <p:nvSpPr>
          <p:cNvPr id="37" name="Left-Right Arrow 36"/>
          <p:cNvSpPr/>
          <p:nvPr/>
        </p:nvSpPr>
        <p:spPr>
          <a:xfrm>
            <a:off x="3248319" y="4879908"/>
            <a:ext cx="477584" cy="339266"/>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836">
              <a:solidFill>
                <a:prstClr val="white"/>
              </a:solidFill>
            </a:endParaRPr>
          </a:p>
        </p:txBody>
      </p:sp>
      <p:sp>
        <p:nvSpPr>
          <p:cNvPr id="49" name="Rectangle 48"/>
          <p:cNvSpPr/>
          <p:nvPr/>
        </p:nvSpPr>
        <p:spPr>
          <a:xfrm>
            <a:off x="8146525" y="2002775"/>
            <a:ext cx="443738" cy="3618497"/>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836" dirty="0">
                <a:solidFill>
                  <a:prstClr val="white"/>
                </a:solidFill>
              </a:rPr>
              <a:t>Telematics Gateway</a:t>
            </a:r>
          </a:p>
        </p:txBody>
      </p:sp>
      <p:sp>
        <p:nvSpPr>
          <p:cNvPr id="51" name="Rectangle 50"/>
          <p:cNvSpPr/>
          <p:nvPr/>
        </p:nvSpPr>
        <p:spPr>
          <a:xfrm>
            <a:off x="9045245" y="2021711"/>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36" dirty="0">
                <a:solidFill>
                  <a:prstClr val="white"/>
                </a:solidFill>
              </a:rPr>
              <a:t>ERP</a:t>
            </a:r>
          </a:p>
        </p:txBody>
      </p:sp>
      <p:sp>
        <p:nvSpPr>
          <p:cNvPr id="53" name="Rectangle 52"/>
          <p:cNvSpPr/>
          <p:nvPr/>
        </p:nvSpPr>
        <p:spPr>
          <a:xfrm>
            <a:off x="9039279" y="2679061"/>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36" dirty="0">
                <a:solidFill>
                  <a:prstClr val="white"/>
                </a:solidFill>
              </a:rPr>
              <a:t>CRM</a:t>
            </a:r>
          </a:p>
        </p:txBody>
      </p:sp>
      <p:sp>
        <p:nvSpPr>
          <p:cNvPr id="59" name="Rectangle 58"/>
          <p:cNvSpPr/>
          <p:nvPr/>
        </p:nvSpPr>
        <p:spPr>
          <a:xfrm>
            <a:off x="10423965" y="2013333"/>
            <a:ext cx="1399919" cy="360793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40" dirty="0">
                <a:solidFill>
                  <a:prstClr val="white"/>
                </a:solidFill>
              </a:rPr>
              <a:t>Fleet, Vehicle, and Driver Solutions</a:t>
            </a:r>
          </a:p>
        </p:txBody>
      </p:sp>
      <p:sp>
        <p:nvSpPr>
          <p:cNvPr id="63" name="Rectangle 62"/>
          <p:cNvSpPr/>
          <p:nvPr/>
        </p:nvSpPr>
        <p:spPr>
          <a:xfrm>
            <a:off x="9042332" y="4384204"/>
            <a:ext cx="875546"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36" dirty="0">
                <a:solidFill>
                  <a:prstClr val="white"/>
                </a:solidFill>
              </a:rPr>
              <a:t>…</a:t>
            </a:r>
          </a:p>
        </p:txBody>
      </p:sp>
      <p:sp>
        <p:nvSpPr>
          <p:cNvPr id="64" name="Left-Right Arrow 63"/>
          <p:cNvSpPr/>
          <p:nvPr/>
        </p:nvSpPr>
        <p:spPr>
          <a:xfrm>
            <a:off x="8587350" y="4513756"/>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36">
              <a:solidFill>
                <a:prstClr val="white"/>
              </a:solidFill>
            </a:endParaRPr>
          </a:p>
        </p:txBody>
      </p:sp>
      <p:sp>
        <p:nvSpPr>
          <p:cNvPr id="65" name="Rectangle 64"/>
          <p:cNvSpPr/>
          <p:nvPr/>
        </p:nvSpPr>
        <p:spPr>
          <a:xfrm>
            <a:off x="9021337" y="5025773"/>
            <a:ext cx="1403834" cy="582589"/>
          </a:xfrm>
          <a:prstGeom prst="rect">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36" dirty="0">
                <a:solidFill>
                  <a:prstClr val="white"/>
                </a:solidFill>
              </a:rPr>
              <a:t>…</a:t>
            </a:r>
          </a:p>
        </p:txBody>
      </p:sp>
      <p:sp>
        <p:nvSpPr>
          <p:cNvPr id="66" name="Left-Right Arrow 65"/>
          <p:cNvSpPr/>
          <p:nvPr/>
        </p:nvSpPr>
        <p:spPr>
          <a:xfrm>
            <a:off x="8587350" y="5155324"/>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36">
              <a:solidFill>
                <a:prstClr val="white"/>
              </a:solidFill>
            </a:endParaRPr>
          </a:p>
        </p:txBody>
      </p:sp>
      <p:sp>
        <p:nvSpPr>
          <p:cNvPr id="50" name="Left-Right Arrow 49"/>
          <p:cNvSpPr/>
          <p:nvPr/>
        </p:nvSpPr>
        <p:spPr>
          <a:xfrm>
            <a:off x="4350198" y="3508371"/>
            <a:ext cx="3796326" cy="339266"/>
          </a:xfrm>
          <a:prstGeom prst="leftRightArrow">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836">
              <a:solidFill>
                <a:prstClr val="white"/>
              </a:solidFill>
            </a:endParaRPr>
          </a:p>
        </p:txBody>
      </p:sp>
      <p:sp>
        <p:nvSpPr>
          <p:cNvPr id="80" name="Left-Right Arrow 79"/>
          <p:cNvSpPr/>
          <p:nvPr/>
        </p:nvSpPr>
        <p:spPr>
          <a:xfrm>
            <a:off x="9947870" y="2158172"/>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36">
              <a:solidFill>
                <a:prstClr val="white"/>
              </a:solidFill>
            </a:endParaRPr>
          </a:p>
        </p:txBody>
      </p:sp>
      <p:sp>
        <p:nvSpPr>
          <p:cNvPr id="81" name="Left-Right Arrow 80"/>
          <p:cNvSpPr/>
          <p:nvPr/>
        </p:nvSpPr>
        <p:spPr>
          <a:xfrm>
            <a:off x="9940021" y="2817385"/>
            <a:ext cx="449017" cy="339266"/>
          </a:xfrm>
          <a:prstGeom prst="leftRightArrow">
            <a:avLst/>
          </a:prstGeom>
          <a:solidFill>
            <a:srgbClr val="F7C1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sz="1836">
              <a:solidFill>
                <a:prstClr val="white"/>
              </a:solidFill>
            </a:endParaRPr>
          </a:p>
        </p:txBody>
      </p:sp>
      <p:sp>
        <p:nvSpPr>
          <p:cNvPr id="70" name="Left-Right Arrow 69"/>
          <p:cNvSpPr/>
          <p:nvPr/>
        </p:nvSpPr>
        <p:spPr>
          <a:xfrm>
            <a:off x="1171228" y="5853291"/>
            <a:ext cx="3010387" cy="268339"/>
          </a:xfrm>
          <a:prstGeom prst="leftRightArrow">
            <a:avLst>
              <a:gd name="adj1" fmla="val 65091"/>
              <a:gd name="adj2" fmla="val 5000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24" dirty="0">
                <a:solidFill>
                  <a:prstClr val="white"/>
                </a:solidFill>
              </a:rPr>
              <a:t>Control</a:t>
            </a:r>
          </a:p>
        </p:txBody>
      </p:sp>
      <p:sp>
        <p:nvSpPr>
          <p:cNvPr id="72" name="Left-Right Arrow 71"/>
          <p:cNvSpPr/>
          <p:nvPr/>
        </p:nvSpPr>
        <p:spPr>
          <a:xfrm>
            <a:off x="1171228" y="6387917"/>
            <a:ext cx="10736733" cy="268339"/>
          </a:xfrm>
          <a:prstGeom prst="leftRightArrow">
            <a:avLst>
              <a:gd name="adj1" fmla="val 65091"/>
              <a:gd name="adj2" fmla="val 5000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24" dirty="0">
                <a:solidFill>
                  <a:prstClr val="white"/>
                </a:solidFill>
              </a:rPr>
              <a:t>Value-Add Services, Analysis and Optimization</a:t>
            </a:r>
          </a:p>
        </p:txBody>
      </p:sp>
      <p:sp>
        <p:nvSpPr>
          <p:cNvPr id="73" name="Left-Right Arrow 72"/>
          <p:cNvSpPr/>
          <p:nvPr/>
        </p:nvSpPr>
        <p:spPr>
          <a:xfrm>
            <a:off x="1171228" y="6678381"/>
            <a:ext cx="10736733" cy="268339"/>
          </a:xfrm>
          <a:prstGeom prst="leftRightArrow">
            <a:avLst>
              <a:gd name="adj1" fmla="val 65091"/>
              <a:gd name="adj2" fmla="val 50000"/>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24" dirty="0">
                <a:solidFill>
                  <a:prstClr val="white"/>
                </a:solidFill>
              </a:rPr>
              <a:t>Servicing</a:t>
            </a:r>
          </a:p>
        </p:txBody>
      </p:sp>
      <p:cxnSp>
        <p:nvCxnSpPr>
          <p:cNvPr id="75" name="Straight Connector 74"/>
          <p:cNvCxnSpPr/>
          <p:nvPr/>
        </p:nvCxnSpPr>
        <p:spPr>
          <a:xfrm flipH="1">
            <a:off x="11907961" y="2013333"/>
            <a:ext cx="1957" cy="4933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264162" y="2021711"/>
            <a:ext cx="3490" cy="4103342"/>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5251" y="5869251"/>
            <a:ext cx="1212519" cy="286306"/>
          </a:xfrm>
          <a:prstGeom prst="rect">
            <a:avLst/>
          </a:prstGeom>
          <a:noFill/>
        </p:spPr>
        <p:txBody>
          <a:bodyPr wrap="none" rtlCol="0">
            <a:spAutoFit/>
          </a:bodyPr>
          <a:lstStyle/>
          <a:p>
            <a:r>
              <a:rPr lang="en-US" sz="1224" dirty="0">
                <a:solidFill>
                  <a:prstClr val="black"/>
                </a:solidFill>
              </a:rPr>
              <a:t>Hard real-time</a:t>
            </a:r>
          </a:p>
        </p:txBody>
      </p:sp>
      <p:sp>
        <p:nvSpPr>
          <p:cNvPr id="74" name="TextBox 73"/>
          <p:cNvSpPr txBox="1"/>
          <p:nvPr/>
        </p:nvSpPr>
        <p:spPr>
          <a:xfrm>
            <a:off x="14309" y="6396815"/>
            <a:ext cx="1208071" cy="286306"/>
          </a:xfrm>
          <a:prstGeom prst="rect">
            <a:avLst/>
          </a:prstGeom>
          <a:noFill/>
        </p:spPr>
        <p:txBody>
          <a:bodyPr wrap="none" rtlCol="0">
            <a:spAutoFit/>
          </a:bodyPr>
          <a:lstStyle/>
          <a:p>
            <a:r>
              <a:rPr lang="en-US" sz="1224" dirty="0">
                <a:solidFill>
                  <a:prstClr val="black"/>
                </a:solidFill>
              </a:rPr>
              <a:t>Near real-time</a:t>
            </a:r>
          </a:p>
        </p:txBody>
      </p:sp>
      <p:cxnSp>
        <p:nvCxnSpPr>
          <p:cNvPr id="55" name="Straight Connector 54"/>
          <p:cNvCxnSpPr/>
          <p:nvPr/>
        </p:nvCxnSpPr>
        <p:spPr>
          <a:xfrm flipH="1" flipV="1">
            <a:off x="69301" y="6148426"/>
            <a:ext cx="1046225" cy="333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 name="Rectangular Callout 3"/>
          <p:cNvSpPr/>
          <p:nvPr/>
        </p:nvSpPr>
        <p:spPr>
          <a:xfrm>
            <a:off x="5239776" y="443468"/>
            <a:ext cx="2312514" cy="2686956"/>
          </a:xfrm>
          <a:prstGeom prst="wedgeRectCallou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40" dirty="0" smtClean="0">
                <a:solidFill>
                  <a:prstClr val="black"/>
                </a:solidFill>
                <a:cs typeface="Segoe UI" panose="020B0502040204020203" pitchFamily="34" charset="0"/>
              </a:rPr>
              <a:t>AMQP 1.0 Link</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Bi-Directional</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Secure</a:t>
            </a:r>
          </a:p>
          <a:p>
            <a:pPr algn="ctr"/>
            <a:r>
              <a:rPr lang="en-US" sz="2040" dirty="0" smtClean="0">
                <a:solidFill>
                  <a:prstClr val="black"/>
                </a:solidFill>
                <a:cs typeface="Segoe UI" panose="020B0502040204020203" pitchFamily="34" charset="0"/>
              </a:rPr>
              <a:t>Reliable Transfer</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Application Level</a:t>
            </a:r>
          </a:p>
          <a:p>
            <a:pPr algn="ctr"/>
            <a:r>
              <a:rPr lang="en-US" sz="2040" dirty="0" smtClean="0">
                <a:solidFill>
                  <a:prstClr val="black"/>
                </a:solidFill>
                <a:cs typeface="Segoe UI" panose="020B0502040204020203" pitchFamily="34" charset="0"/>
              </a:rPr>
              <a:t>No Peer Exposure</a:t>
            </a:r>
            <a:endParaRPr lang="en-US" sz="2040" dirty="0">
              <a:solidFill>
                <a:prstClr val="black"/>
              </a:solidFill>
              <a:cs typeface="Segoe UI" panose="020B0502040204020203" pitchFamily="34" charset="0"/>
            </a:endParaRPr>
          </a:p>
        </p:txBody>
      </p:sp>
    </p:spTree>
    <p:extLst>
      <p:ext uri="{BB962C8B-B14F-4D97-AF65-F5344CB8AC3E}">
        <p14:creationId xmlns:p14="http://schemas.microsoft.com/office/powerpoint/2010/main" val="15009754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1079430" y="2278964"/>
            <a:ext cx="5562007" cy="2970898"/>
          </a:xfrm>
          <a:prstGeom prst="rect">
            <a:avLst/>
          </a:prstGeom>
          <a:solidFill>
            <a:schemeClr val="accent2">
              <a:lumMod val="20000"/>
              <a:lumOff val="80000"/>
            </a:schemeClr>
          </a:solidFill>
          <a:ln w="28575">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t"/>
          <a:lstStyle/>
          <a:p>
            <a:pPr algn="r"/>
            <a:endParaRPr lang="de-DE" dirty="0" smtClean="0">
              <a:solidFill>
                <a:prstClr val="black"/>
              </a:solidFill>
              <a:cs typeface="Segoe UI" panose="020B0502040204020203" pitchFamily="34" charset="0"/>
            </a:endParaRPr>
          </a:p>
        </p:txBody>
      </p:sp>
      <p:sp>
        <p:nvSpPr>
          <p:cNvPr id="5" name="Title 4"/>
          <p:cNvSpPr>
            <a:spLocks noGrp="1"/>
          </p:cNvSpPr>
          <p:nvPr>
            <p:ph type="title"/>
          </p:nvPr>
        </p:nvSpPr>
        <p:spPr/>
        <p:txBody>
          <a:bodyPr/>
          <a:lstStyle/>
          <a:p>
            <a:r>
              <a:rPr lang="de-DE" dirty="0" smtClean="0"/>
              <a:t>Industrial Automation</a:t>
            </a:r>
            <a:endParaRPr lang="en-US" dirty="0"/>
          </a:p>
        </p:txBody>
      </p:sp>
      <p:sp>
        <p:nvSpPr>
          <p:cNvPr id="9" name="Rectangle 8"/>
          <p:cNvSpPr/>
          <p:nvPr/>
        </p:nvSpPr>
        <p:spPr>
          <a:xfrm>
            <a:off x="1474903" y="3641882"/>
            <a:ext cx="755703" cy="692727"/>
          </a:xfrm>
          <a:prstGeom prst="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10" name="Rectangle 9"/>
          <p:cNvSpPr/>
          <p:nvPr/>
        </p:nvSpPr>
        <p:spPr>
          <a:xfrm>
            <a:off x="2605542" y="4725211"/>
            <a:ext cx="755703" cy="692727"/>
          </a:xfrm>
          <a:prstGeom prst="rect">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11" name="Rectangle 10"/>
          <p:cNvSpPr/>
          <p:nvPr/>
        </p:nvSpPr>
        <p:spPr>
          <a:xfrm>
            <a:off x="2606580" y="2781186"/>
            <a:ext cx="755703" cy="692727"/>
          </a:xfrm>
          <a:prstGeom prst="rect">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de-DE" sz="1600" dirty="0" smtClean="0">
                <a:solidFill>
                  <a:prstClr val="black"/>
                </a:solidFill>
                <a:cs typeface="Segoe UI" panose="020B0502040204020203" pitchFamily="34" charset="0"/>
              </a:rPr>
              <a:t>Device</a:t>
            </a:r>
            <a:endParaRPr lang="en-US" sz="1600" dirty="0">
              <a:solidFill>
                <a:prstClr val="black"/>
              </a:solidFill>
              <a:cs typeface="Segoe UI" panose="020B0502040204020203" pitchFamily="34" charset="0"/>
            </a:endParaRPr>
          </a:p>
        </p:txBody>
      </p:sp>
      <p:cxnSp>
        <p:nvCxnSpPr>
          <p:cNvPr id="13" name="Curved Connector 12"/>
          <p:cNvCxnSpPr>
            <a:stCxn id="11" idx="1"/>
            <a:endCxn id="9" idx="0"/>
          </p:cNvCxnSpPr>
          <p:nvPr/>
        </p:nvCxnSpPr>
        <p:spPr>
          <a:xfrm rot="10800000" flipV="1">
            <a:off x="1852756" y="3127550"/>
            <a:ext cx="753825" cy="514332"/>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9" idx="2"/>
            <a:endCxn id="10" idx="1"/>
          </p:cNvCxnSpPr>
          <p:nvPr/>
        </p:nvCxnSpPr>
        <p:spPr>
          <a:xfrm rot="16200000" flipH="1">
            <a:off x="1860665" y="4326698"/>
            <a:ext cx="736966" cy="75278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3"/>
            <a:endCxn id="20" idx="2"/>
          </p:cNvCxnSpPr>
          <p:nvPr/>
        </p:nvCxnSpPr>
        <p:spPr>
          <a:xfrm flipV="1">
            <a:off x="3361245" y="4339828"/>
            <a:ext cx="690629" cy="73174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674022" y="3647101"/>
            <a:ext cx="755703" cy="692727"/>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cxnSp>
        <p:nvCxnSpPr>
          <p:cNvPr id="23" name="Curved Connector 22"/>
          <p:cNvCxnSpPr>
            <a:stCxn id="20" idx="0"/>
            <a:endCxn id="11" idx="3"/>
          </p:cNvCxnSpPr>
          <p:nvPr/>
        </p:nvCxnSpPr>
        <p:spPr>
          <a:xfrm rot="16200000" flipV="1">
            <a:off x="3447304" y="3042530"/>
            <a:ext cx="519551" cy="689591"/>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 idx="2"/>
            <a:endCxn id="10" idx="0"/>
          </p:cNvCxnSpPr>
          <p:nvPr/>
        </p:nvCxnSpPr>
        <p:spPr>
          <a:xfrm flipH="1">
            <a:off x="2983394" y="3473913"/>
            <a:ext cx="1038" cy="12512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870130" y="1831484"/>
            <a:ext cx="228600" cy="210748"/>
          </a:xfrm>
          <a:prstGeom prst="ellipse">
            <a:avLst/>
          </a:prstGeom>
          <a:no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78" name="Rectangle 77"/>
          <p:cNvSpPr/>
          <p:nvPr/>
        </p:nvSpPr>
        <p:spPr>
          <a:xfrm>
            <a:off x="5963938" y="2696586"/>
            <a:ext cx="920915" cy="822808"/>
          </a:xfrm>
          <a:prstGeom prst="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OPC UA Gateway</a:t>
            </a:r>
            <a:endParaRPr lang="en-US" sz="1600" dirty="0">
              <a:solidFill>
                <a:prstClr val="white"/>
              </a:solidFill>
              <a:cs typeface="Segoe UI" panose="020B0502040204020203" pitchFamily="34" charset="0"/>
            </a:endParaRPr>
          </a:p>
        </p:txBody>
      </p:sp>
      <p:sp>
        <p:nvSpPr>
          <p:cNvPr id="80" name="Rectangle 79"/>
          <p:cNvSpPr/>
          <p:nvPr/>
        </p:nvSpPr>
        <p:spPr>
          <a:xfrm>
            <a:off x="8385220" y="2092508"/>
            <a:ext cx="3733800" cy="3995554"/>
          </a:xfrm>
          <a:prstGeom prst="rect">
            <a:avLst/>
          </a:prstGeom>
          <a:solidFill>
            <a:schemeClr val="bg1">
              <a:lumMod val="95000"/>
            </a:schemeClr>
          </a:solidFill>
          <a:ln w="28575">
            <a:solidFill>
              <a:schemeClr val="accent2"/>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b"/>
          <a:lstStyle/>
          <a:p>
            <a:pPr algn="r"/>
            <a:r>
              <a:rPr lang="de-DE" dirty="0" smtClean="0">
                <a:solidFill>
                  <a:prstClr val="black"/>
                </a:solidFill>
                <a:cs typeface="Segoe UI" panose="020B0502040204020203" pitchFamily="34" charset="0"/>
              </a:rPr>
              <a:t>Cloud Systems</a:t>
            </a:r>
            <a:endParaRPr lang="en-US" dirty="0">
              <a:solidFill>
                <a:prstClr val="black"/>
              </a:solidFill>
              <a:cs typeface="Segoe UI" panose="020B0502040204020203" pitchFamily="34" charset="0"/>
            </a:endParaRPr>
          </a:p>
        </p:txBody>
      </p:sp>
      <p:cxnSp>
        <p:nvCxnSpPr>
          <p:cNvPr id="86" name="Curved Connector 85"/>
          <p:cNvCxnSpPr>
            <a:stCxn id="20" idx="3"/>
            <a:endCxn id="78" idx="1"/>
          </p:cNvCxnSpPr>
          <p:nvPr/>
        </p:nvCxnSpPr>
        <p:spPr>
          <a:xfrm flipV="1">
            <a:off x="4429725" y="3107990"/>
            <a:ext cx="1534213" cy="885475"/>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8562892" y="3275417"/>
            <a:ext cx="1013006" cy="1459869"/>
          </a:xfrm>
          <a:prstGeom prst="rect">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de-DE" dirty="0" smtClean="0">
                <a:solidFill>
                  <a:prstClr val="black"/>
                </a:solidFill>
                <a:cs typeface="Segoe UI" panose="020B0502040204020203" pitchFamily="34" charset="0"/>
              </a:rPr>
              <a:t>Cloud Gateway</a:t>
            </a:r>
            <a:endParaRPr lang="en-US" dirty="0">
              <a:solidFill>
                <a:prstClr val="black"/>
              </a:solidFill>
              <a:cs typeface="Segoe UI" panose="020B0502040204020203" pitchFamily="34" charset="0"/>
            </a:endParaRPr>
          </a:p>
        </p:txBody>
      </p:sp>
      <p:cxnSp>
        <p:nvCxnSpPr>
          <p:cNvPr id="126" name="Curved Connector 125"/>
          <p:cNvCxnSpPr/>
          <p:nvPr/>
        </p:nvCxnSpPr>
        <p:spPr>
          <a:xfrm>
            <a:off x="6884853" y="2861682"/>
            <a:ext cx="1671388" cy="928008"/>
          </a:xfrm>
          <a:prstGeom prst="curvedConnector3">
            <a:avLst>
              <a:gd name="adj1" fmla="val 65908"/>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8556241" y="2198931"/>
            <a:ext cx="3438262" cy="91912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dirty="0" smtClean="0">
                <a:solidFill>
                  <a:prstClr val="white"/>
                </a:solidFill>
                <a:cs typeface="Segoe UI" panose="020B0502040204020203" pitchFamily="34" charset="0"/>
              </a:rPr>
              <a:t>Cloud Portals and APIs</a:t>
            </a:r>
            <a:endParaRPr lang="en-US" dirty="0">
              <a:solidFill>
                <a:prstClr val="white"/>
              </a:solidFill>
              <a:cs typeface="Segoe UI" panose="020B0502040204020203" pitchFamily="34" charset="0"/>
            </a:endParaRPr>
          </a:p>
        </p:txBody>
      </p:sp>
      <p:sp>
        <p:nvSpPr>
          <p:cNvPr id="152" name="Rectangle 151"/>
          <p:cNvSpPr/>
          <p:nvPr/>
        </p:nvSpPr>
        <p:spPr>
          <a:xfrm>
            <a:off x="9771886" y="3690502"/>
            <a:ext cx="1013006" cy="1044784"/>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dirty="0" smtClean="0">
                <a:solidFill>
                  <a:prstClr val="black"/>
                </a:solidFill>
                <a:cs typeface="Segoe UI" panose="020B0502040204020203" pitchFamily="34" charset="0"/>
              </a:rPr>
              <a:t>Control System</a:t>
            </a:r>
            <a:endParaRPr lang="en-US" dirty="0">
              <a:solidFill>
                <a:prstClr val="black"/>
              </a:solidFill>
              <a:cs typeface="Segoe UI" panose="020B0502040204020203" pitchFamily="34" charset="0"/>
            </a:endParaRPr>
          </a:p>
        </p:txBody>
      </p:sp>
      <p:sp>
        <p:nvSpPr>
          <p:cNvPr id="153" name="Rectangle 152"/>
          <p:cNvSpPr/>
          <p:nvPr/>
        </p:nvSpPr>
        <p:spPr>
          <a:xfrm>
            <a:off x="10980881" y="3380595"/>
            <a:ext cx="1013006" cy="1347936"/>
          </a:xfrm>
          <a:prstGeom prst="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dirty="0" smtClean="0">
                <a:solidFill>
                  <a:prstClr val="black"/>
                </a:solidFill>
                <a:cs typeface="Segoe UI" panose="020B0502040204020203" pitchFamily="34" charset="0"/>
              </a:rPr>
              <a:t>Analytics</a:t>
            </a:r>
            <a:endParaRPr lang="en-US" dirty="0">
              <a:solidFill>
                <a:prstClr val="black"/>
              </a:solidFill>
              <a:cs typeface="Segoe UI" panose="020B0502040204020203" pitchFamily="34" charset="0"/>
            </a:endParaRPr>
          </a:p>
        </p:txBody>
      </p:sp>
      <p:sp>
        <p:nvSpPr>
          <p:cNvPr id="154" name="Rectangle 153"/>
          <p:cNvSpPr/>
          <p:nvPr/>
        </p:nvSpPr>
        <p:spPr>
          <a:xfrm>
            <a:off x="9771885" y="5038262"/>
            <a:ext cx="2222001" cy="594664"/>
          </a:xfrm>
          <a:prstGeom prst="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dirty="0" smtClean="0">
                <a:solidFill>
                  <a:prstClr val="white"/>
                </a:solidFill>
                <a:cs typeface="Segoe UI" panose="020B0502040204020203" pitchFamily="34" charset="0"/>
              </a:rPr>
              <a:t>Data Management</a:t>
            </a:r>
            <a:endParaRPr lang="en-US" dirty="0">
              <a:solidFill>
                <a:prstClr val="white"/>
              </a:solidFill>
              <a:cs typeface="Segoe UI" panose="020B0502040204020203" pitchFamily="34" charset="0"/>
            </a:endParaRPr>
          </a:p>
        </p:txBody>
      </p:sp>
      <p:cxnSp>
        <p:nvCxnSpPr>
          <p:cNvPr id="158" name="Curved Connector 157"/>
          <p:cNvCxnSpPr/>
          <p:nvPr/>
        </p:nvCxnSpPr>
        <p:spPr>
          <a:xfrm flipV="1">
            <a:off x="9575898" y="3546649"/>
            <a:ext cx="1404983" cy="1"/>
          </a:xfrm>
          <a:prstGeom prst="curvedConnector3">
            <a:avLst>
              <a:gd name="adj1" fmla="val 4861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a:stCxn id="152" idx="3"/>
          </p:cNvCxnSpPr>
          <p:nvPr/>
        </p:nvCxnSpPr>
        <p:spPr>
          <a:xfrm>
            <a:off x="10784892" y="4212894"/>
            <a:ext cx="1959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1"/>
          <p:cNvCxnSpPr/>
          <p:nvPr/>
        </p:nvCxnSpPr>
        <p:spPr>
          <a:xfrm>
            <a:off x="9575898" y="4212894"/>
            <a:ext cx="1959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1"/>
          <p:cNvCxnSpPr>
            <a:stCxn id="89" idx="2"/>
            <a:endCxn id="154" idx="1"/>
          </p:cNvCxnSpPr>
          <p:nvPr/>
        </p:nvCxnSpPr>
        <p:spPr>
          <a:xfrm rot="16200000" flipH="1">
            <a:off x="9120486" y="4684195"/>
            <a:ext cx="600308" cy="702490"/>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61"/>
          <p:cNvCxnSpPr/>
          <p:nvPr/>
        </p:nvCxnSpPr>
        <p:spPr>
          <a:xfrm>
            <a:off x="10275372" y="4735285"/>
            <a:ext cx="1" cy="309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61"/>
          <p:cNvCxnSpPr/>
          <p:nvPr/>
        </p:nvCxnSpPr>
        <p:spPr>
          <a:xfrm>
            <a:off x="11487382" y="4731527"/>
            <a:ext cx="1" cy="309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Curved Connector 161"/>
          <p:cNvCxnSpPr/>
          <p:nvPr/>
        </p:nvCxnSpPr>
        <p:spPr>
          <a:xfrm>
            <a:off x="10252119" y="3124156"/>
            <a:ext cx="1" cy="5509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urved Connector 161"/>
          <p:cNvCxnSpPr>
            <a:endCxn id="153" idx="0"/>
          </p:cNvCxnSpPr>
          <p:nvPr/>
        </p:nvCxnSpPr>
        <p:spPr>
          <a:xfrm>
            <a:off x="11487382" y="3105110"/>
            <a:ext cx="2" cy="275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Curved Connector 161"/>
          <p:cNvCxnSpPr>
            <a:endCxn id="154" idx="0"/>
          </p:cNvCxnSpPr>
          <p:nvPr/>
        </p:nvCxnSpPr>
        <p:spPr>
          <a:xfrm>
            <a:off x="10878385" y="3127548"/>
            <a:ext cx="4501" cy="19107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Oval 193"/>
          <p:cNvSpPr/>
          <p:nvPr/>
        </p:nvSpPr>
        <p:spPr>
          <a:xfrm>
            <a:off x="3200913" y="2705483"/>
            <a:ext cx="239622" cy="220968"/>
          </a:xfrm>
          <a:prstGeom prst="ellipse">
            <a:avLst/>
          </a:prstGeom>
          <a:no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grpSp>
        <p:nvGrpSpPr>
          <p:cNvPr id="200" name="Group 199"/>
          <p:cNvGrpSpPr/>
          <p:nvPr/>
        </p:nvGrpSpPr>
        <p:grpSpPr>
          <a:xfrm>
            <a:off x="10979671" y="1031755"/>
            <a:ext cx="217932" cy="600195"/>
            <a:chOff x="5227636" y="1212849"/>
            <a:chExt cx="304801" cy="836613"/>
          </a:xfrm>
        </p:grpSpPr>
        <p:sp>
          <p:nvSpPr>
            <p:cNvPr id="201" name="Oval 200"/>
            <p:cNvSpPr/>
            <p:nvPr/>
          </p:nvSpPr>
          <p:spPr>
            <a:xfrm>
              <a:off x="5227637" y="1212849"/>
              <a:ext cx="304800" cy="303213"/>
            </a:xfrm>
            <a:prstGeom prst="ellipse">
              <a:avLst/>
            </a:prstGeom>
            <a:noFill/>
            <a:ln w="19050"/>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202" name="Straight Connector 201"/>
            <p:cNvCxnSpPr>
              <a:stCxn id="201" idx="4"/>
            </p:cNvCxnSpPr>
            <p:nvPr/>
          </p:nvCxnSpPr>
          <p:spPr>
            <a:xfrm>
              <a:off x="5380037" y="1516062"/>
              <a:ext cx="0" cy="3810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2276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3800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5227636" y="1630362"/>
              <a:ext cx="152401" cy="1143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380037" y="1636442"/>
              <a:ext cx="152400" cy="952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7" name="Curved Connector 25"/>
          <p:cNvCxnSpPr/>
          <p:nvPr/>
        </p:nvCxnSpPr>
        <p:spPr>
          <a:xfrm flipH="1">
            <a:off x="11085626" y="1680603"/>
            <a:ext cx="3011" cy="536096"/>
          </a:xfrm>
          <a:prstGeom prst="straightConnector1">
            <a:avLst/>
          </a:prstGeom>
          <a:ln w="28575">
            <a:solidFill>
              <a:srgbClr val="5C2D9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7" name="Group 226"/>
          <p:cNvGrpSpPr/>
          <p:nvPr/>
        </p:nvGrpSpPr>
        <p:grpSpPr>
          <a:xfrm>
            <a:off x="5094884" y="3907302"/>
            <a:ext cx="1276784" cy="1222342"/>
            <a:chOff x="8537620" y="2244908"/>
            <a:chExt cx="3733800" cy="3995554"/>
          </a:xfrm>
        </p:grpSpPr>
        <p:sp>
          <p:nvSpPr>
            <p:cNvPr id="212" name="Rectangle 211"/>
            <p:cNvSpPr/>
            <p:nvPr/>
          </p:nvSpPr>
          <p:spPr>
            <a:xfrm>
              <a:off x="8537620" y="2244908"/>
              <a:ext cx="3733800" cy="399555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1440" tIns="91440" rIns="91440" bIns="91440" rtlCol="0" anchor="b"/>
            <a:lstStyle/>
            <a:p>
              <a:pPr algn="r"/>
              <a:endParaRPr lang="en-US" sz="600" dirty="0">
                <a:solidFill>
                  <a:prstClr val="black"/>
                </a:solidFill>
                <a:cs typeface="Segoe UI" panose="020B0502040204020203" pitchFamily="34" charset="0"/>
              </a:endParaRPr>
            </a:p>
          </p:txBody>
        </p:sp>
        <p:sp>
          <p:nvSpPr>
            <p:cNvPr id="213" name="Rectangle 212"/>
            <p:cNvSpPr/>
            <p:nvPr/>
          </p:nvSpPr>
          <p:spPr>
            <a:xfrm>
              <a:off x="8715292" y="3427817"/>
              <a:ext cx="1013006" cy="145986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Gateway</a:t>
              </a:r>
              <a:endParaRPr lang="en-US" sz="600" dirty="0">
                <a:solidFill>
                  <a:prstClr val="black"/>
                </a:solidFill>
                <a:cs typeface="Segoe UI" panose="020B0502040204020203" pitchFamily="34" charset="0"/>
              </a:endParaRPr>
            </a:p>
          </p:txBody>
        </p:sp>
        <p:sp>
          <p:nvSpPr>
            <p:cNvPr id="214" name="Rectangle 213"/>
            <p:cNvSpPr/>
            <p:nvPr/>
          </p:nvSpPr>
          <p:spPr>
            <a:xfrm>
              <a:off x="8708641" y="2351331"/>
              <a:ext cx="3438262" cy="91912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Portals and APIs</a:t>
              </a:r>
              <a:endParaRPr lang="en-US" sz="600" dirty="0">
                <a:solidFill>
                  <a:prstClr val="black"/>
                </a:solidFill>
                <a:cs typeface="Segoe UI" panose="020B0502040204020203" pitchFamily="34" charset="0"/>
              </a:endParaRPr>
            </a:p>
          </p:txBody>
        </p:sp>
        <p:sp>
          <p:nvSpPr>
            <p:cNvPr id="215" name="Rectangle 214"/>
            <p:cNvSpPr/>
            <p:nvPr/>
          </p:nvSpPr>
          <p:spPr>
            <a:xfrm>
              <a:off x="9924286" y="3842902"/>
              <a:ext cx="1013006" cy="104478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smtClean="0">
                  <a:solidFill>
                    <a:prstClr val="black"/>
                  </a:solidFill>
                  <a:cs typeface="Segoe UI" panose="020B0502040204020203" pitchFamily="34" charset="0"/>
                </a:rPr>
                <a:t>Control System</a:t>
              </a:r>
              <a:endParaRPr lang="en-US" sz="600" dirty="0">
                <a:solidFill>
                  <a:prstClr val="black"/>
                </a:solidFill>
                <a:cs typeface="Segoe UI" panose="020B0502040204020203" pitchFamily="34" charset="0"/>
              </a:endParaRPr>
            </a:p>
          </p:txBody>
        </p:sp>
        <p:sp>
          <p:nvSpPr>
            <p:cNvPr id="216" name="Rectangle 215"/>
            <p:cNvSpPr/>
            <p:nvPr/>
          </p:nvSpPr>
          <p:spPr>
            <a:xfrm>
              <a:off x="11133281" y="3532995"/>
              <a:ext cx="1013006" cy="134793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sz="600" dirty="0" smtClean="0">
                  <a:solidFill>
                    <a:prstClr val="black"/>
                  </a:solidFill>
                  <a:cs typeface="Segoe UI" panose="020B0502040204020203" pitchFamily="34" charset="0"/>
                </a:rPr>
                <a:t>Analytics</a:t>
              </a:r>
              <a:endParaRPr lang="en-US" sz="600" dirty="0">
                <a:solidFill>
                  <a:prstClr val="black"/>
                </a:solidFill>
                <a:cs typeface="Segoe UI" panose="020B0502040204020203" pitchFamily="34" charset="0"/>
              </a:endParaRPr>
            </a:p>
          </p:txBody>
        </p:sp>
        <p:sp>
          <p:nvSpPr>
            <p:cNvPr id="217" name="Rectangle 216"/>
            <p:cNvSpPr/>
            <p:nvPr/>
          </p:nvSpPr>
          <p:spPr>
            <a:xfrm>
              <a:off x="9924285" y="5190662"/>
              <a:ext cx="2222001" cy="594664"/>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600" dirty="0" smtClean="0">
                  <a:solidFill>
                    <a:prstClr val="white"/>
                  </a:solidFill>
                  <a:cs typeface="Segoe UI" panose="020B0502040204020203" pitchFamily="34" charset="0"/>
                </a:rPr>
                <a:t>Data Management</a:t>
              </a:r>
              <a:endParaRPr lang="en-US" sz="600" dirty="0">
                <a:solidFill>
                  <a:prstClr val="white"/>
                </a:solidFill>
                <a:cs typeface="Segoe UI" panose="020B0502040204020203" pitchFamily="34" charset="0"/>
              </a:endParaRPr>
            </a:p>
          </p:txBody>
        </p:sp>
        <p:cxnSp>
          <p:nvCxnSpPr>
            <p:cNvPr id="218" name="Curved Connector 217"/>
            <p:cNvCxnSpPr/>
            <p:nvPr/>
          </p:nvCxnSpPr>
          <p:spPr>
            <a:xfrm flipV="1">
              <a:off x="9728298" y="3699049"/>
              <a:ext cx="1404983" cy="1"/>
            </a:xfrm>
            <a:prstGeom prst="curvedConnector3">
              <a:avLst>
                <a:gd name="adj1" fmla="val 48616"/>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Curved Connector 161"/>
            <p:cNvCxnSpPr>
              <a:stCxn id="215" idx="3"/>
            </p:cNvCxnSpPr>
            <p:nvPr/>
          </p:nvCxnSpPr>
          <p:spPr>
            <a:xfrm>
              <a:off x="10937292"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Curved Connector 161"/>
            <p:cNvCxnSpPr/>
            <p:nvPr/>
          </p:nvCxnSpPr>
          <p:spPr>
            <a:xfrm>
              <a:off x="9728298"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Curved Connector 161"/>
            <p:cNvCxnSpPr>
              <a:stCxn id="213" idx="2"/>
              <a:endCxn id="217" idx="1"/>
            </p:cNvCxnSpPr>
            <p:nvPr/>
          </p:nvCxnSpPr>
          <p:spPr>
            <a:xfrm rot="16200000" flipH="1">
              <a:off x="9272886" y="4836595"/>
              <a:ext cx="600308" cy="702490"/>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Curved Connector 161"/>
            <p:cNvCxnSpPr/>
            <p:nvPr/>
          </p:nvCxnSpPr>
          <p:spPr>
            <a:xfrm>
              <a:off x="10427772" y="4887685"/>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Curved Connector 161"/>
            <p:cNvCxnSpPr/>
            <p:nvPr/>
          </p:nvCxnSpPr>
          <p:spPr>
            <a:xfrm>
              <a:off x="11639782" y="4883927"/>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Curved Connector 161"/>
            <p:cNvCxnSpPr/>
            <p:nvPr/>
          </p:nvCxnSpPr>
          <p:spPr>
            <a:xfrm>
              <a:off x="10404519" y="3276556"/>
              <a:ext cx="1" cy="55097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Curved Connector 161"/>
            <p:cNvCxnSpPr>
              <a:endCxn id="216" idx="0"/>
            </p:cNvCxnSpPr>
            <p:nvPr/>
          </p:nvCxnSpPr>
          <p:spPr>
            <a:xfrm>
              <a:off x="11639782" y="3257510"/>
              <a:ext cx="2" cy="27548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Curved Connector 161"/>
            <p:cNvCxnSpPr>
              <a:endCxn id="217" idx="0"/>
            </p:cNvCxnSpPr>
            <p:nvPr/>
          </p:nvCxnSpPr>
          <p:spPr>
            <a:xfrm>
              <a:off x="11030785" y="3279948"/>
              <a:ext cx="4501" cy="191071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53" name="Curved Connector 252"/>
          <p:cNvCxnSpPr>
            <a:endCxn id="213" idx="1"/>
          </p:cNvCxnSpPr>
          <p:nvPr/>
        </p:nvCxnSpPr>
        <p:spPr>
          <a:xfrm flipV="1">
            <a:off x="3448281" y="4492490"/>
            <a:ext cx="1707358" cy="637154"/>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6" name="Curved Connector 255"/>
          <p:cNvCxnSpPr>
            <a:endCxn id="78" idx="2"/>
          </p:cNvCxnSpPr>
          <p:nvPr/>
        </p:nvCxnSpPr>
        <p:spPr>
          <a:xfrm rot="5400000" flipH="1" flipV="1">
            <a:off x="5698998" y="3665155"/>
            <a:ext cx="871159" cy="579638"/>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p:nvPr/>
        </p:nvCxnSpPr>
        <p:spPr>
          <a:xfrm>
            <a:off x="4444048" y="4115611"/>
            <a:ext cx="694817" cy="224181"/>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02968" y="3326278"/>
            <a:ext cx="102976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prstClr val="black"/>
                    </a:gs>
                    <a:gs pos="30000">
                      <a:prstClr val="black"/>
                    </a:gs>
                  </a:gsLst>
                  <a:lin ang="5400000" scaled="0"/>
                </a:gradFill>
              </a:rPr>
              <a:t>AMQP</a:t>
            </a:r>
          </a:p>
        </p:txBody>
      </p:sp>
      <p:sp>
        <p:nvSpPr>
          <p:cNvPr id="106" name="TextBox 105"/>
          <p:cNvSpPr txBox="1"/>
          <p:nvPr/>
        </p:nvSpPr>
        <p:spPr>
          <a:xfrm>
            <a:off x="1011441" y="2238997"/>
            <a:ext cx="1535549" cy="794064"/>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prstClr val="black"/>
                    </a:gs>
                    <a:gs pos="30000">
                      <a:prstClr val="black"/>
                    </a:gs>
                  </a:gsLst>
                  <a:lin ang="5400000" scaled="0"/>
                </a:gradFill>
              </a:rPr>
              <a:t>OPC/TCP &amp;</a:t>
            </a:r>
            <a:br>
              <a:rPr lang="en-US" dirty="0" smtClean="0">
                <a:gradFill>
                  <a:gsLst>
                    <a:gs pos="2917">
                      <a:prstClr val="black"/>
                    </a:gs>
                    <a:gs pos="30000">
                      <a:prstClr val="black"/>
                    </a:gs>
                  </a:gsLst>
                  <a:lin ang="5400000" scaled="0"/>
                </a:gradFill>
              </a:rPr>
            </a:br>
            <a:r>
              <a:rPr lang="en-US" dirty="0" smtClean="0">
                <a:gradFill>
                  <a:gsLst>
                    <a:gs pos="2917">
                      <a:prstClr val="black"/>
                    </a:gs>
                    <a:gs pos="30000">
                      <a:prstClr val="black"/>
                    </a:gs>
                  </a:gsLst>
                  <a:lin ang="5400000" scaled="0"/>
                </a:gradFill>
              </a:rPr>
              <a:t>Fieldbuses</a:t>
            </a:r>
          </a:p>
        </p:txBody>
      </p:sp>
      <p:sp>
        <p:nvSpPr>
          <p:cNvPr id="107" name="Rectangular Callout 106"/>
          <p:cNvSpPr/>
          <p:nvPr/>
        </p:nvSpPr>
        <p:spPr>
          <a:xfrm>
            <a:off x="6371668" y="151375"/>
            <a:ext cx="2312514" cy="2292378"/>
          </a:xfrm>
          <a:prstGeom prst="wedgeRectCallout">
            <a:avLst>
              <a:gd name="adj1" fmla="val -9611"/>
              <a:gd name="adj2" fmla="val 65962"/>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40" dirty="0" smtClean="0">
                <a:solidFill>
                  <a:prstClr val="black"/>
                </a:solidFill>
                <a:cs typeface="Segoe UI" panose="020B0502040204020203" pitchFamily="34" charset="0"/>
              </a:rPr>
              <a:t>AMQP 1.0 Link</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Bi-Directional</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Secure</a:t>
            </a:r>
          </a:p>
          <a:p>
            <a:pPr algn="ctr"/>
            <a:r>
              <a:rPr lang="en-US" sz="2040" dirty="0" smtClean="0">
                <a:solidFill>
                  <a:prstClr val="black"/>
                </a:solidFill>
                <a:cs typeface="Segoe UI" panose="020B0502040204020203" pitchFamily="34" charset="0"/>
              </a:rPr>
              <a:t>Reliable Transfer</a:t>
            </a:r>
            <a:br>
              <a:rPr lang="en-US" sz="2040" dirty="0" smtClean="0">
                <a:solidFill>
                  <a:prstClr val="black"/>
                </a:solidFill>
                <a:cs typeface="Segoe UI" panose="020B0502040204020203" pitchFamily="34" charset="0"/>
              </a:rPr>
            </a:br>
            <a:r>
              <a:rPr lang="en-US" sz="2040" dirty="0" smtClean="0">
                <a:solidFill>
                  <a:prstClr val="black"/>
                </a:solidFill>
                <a:cs typeface="Segoe UI" panose="020B0502040204020203" pitchFamily="34" charset="0"/>
              </a:rPr>
              <a:t>Application Level</a:t>
            </a:r>
          </a:p>
          <a:p>
            <a:pPr algn="ctr"/>
            <a:r>
              <a:rPr lang="en-US" sz="2040" dirty="0" smtClean="0">
                <a:solidFill>
                  <a:prstClr val="black"/>
                </a:solidFill>
                <a:cs typeface="Segoe UI" panose="020B0502040204020203" pitchFamily="34" charset="0"/>
              </a:rPr>
              <a:t>No Inbound Ports</a:t>
            </a:r>
          </a:p>
        </p:txBody>
      </p:sp>
    </p:spTree>
    <p:extLst>
      <p:ext uri="{BB962C8B-B14F-4D97-AF65-F5344CB8AC3E}">
        <p14:creationId xmlns:p14="http://schemas.microsoft.com/office/powerpoint/2010/main" val="162090175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dirty="0" smtClean="0"/>
              <a:t>Updates and the Cyber Supply Chain</a:t>
            </a:r>
            <a:endParaRPr lang="en-US" dirty="0"/>
          </a:p>
        </p:txBody>
      </p:sp>
    </p:spTree>
    <p:extLst>
      <p:ext uri="{BB962C8B-B14F-4D97-AF65-F5344CB8AC3E}">
        <p14:creationId xmlns:p14="http://schemas.microsoft.com/office/powerpoint/2010/main" val="401729900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675437" y="295274"/>
            <a:ext cx="5488765" cy="198380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a:gradFill>
                  <a:gsLst>
                    <a:gs pos="1250">
                      <a:srgbClr val="404040"/>
                    </a:gs>
                    <a:gs pos="100000">
                      <a:srgbClr val="404040"/>
                    </a:gs>
                  </a:gsLst>
                  <a:lin ang="5400000" scaled="0"/>
                </a:gradFill>
              </a:rPr>
              <a:t>Submit an evaluation </a:t>
            </a:r>
            <a:br>
              <a:rPr sz="4000">
                <a:gradFill>
                  <a:gsLst>
                    <a:gs pos="1250">
                      <a:srgbClr val="404040"/>
                    </a:gs>
                    <a:gs pos="100000">
                      <a:srgbClr val="404040"/>
                    </a:gs>
                  </a:gsLst>
                  <a:lin ang="5400000" scaled="0"/>
                </a:gradFill>
              </a:rPr>
            </a:br>
            <a:r>
              <a:rPr sz="4000">
                <a:gradFill>
                  <a:gsLst>
                    <a:gs pos="1250">
                      <a:srgbClr val="404040"/>
                    </a:gs>
                    <a:gs pos="100000">
                      <a:srgbClr val="404040"/>
                    </a:gs>
                  </a:gsLst>
                  <a:lin ang="5400000" scaled="0"/>
                </a:gradFill>
              </a:rPr>
              <a:t>for each Breakout Session you attend.</a:t>
            </a:r>
          </a:p>
        </p:txBody>
      </p:sp>
      <p:sp>
        <p:nvSpPr>
          <p:cNvPr id="6" name="Rectangle 5"/>
          <p:cNvSpPr/>
          <p:nvPr/>
        </p:nvSpPr>
        <p:spPr>
          <a:xfrm>
            <a:off x="8128116" y="2130011"/>
            <a:ext cx="4572000" cy="923330"/>
          </a:xfrm>
          <a:prstGeom prst="rect">
            <a:avLst/>
          </a:prstGeom>
        </p:spPr>
        <p:txBody>
          <a:bodyPr wrap="square" anchor="ctr">
            <a:spAutoFit/>
          </a:bodyPr>
          <a:lstStyle/>
          <a:p>
            <a:pPr>
              <a:lnSpc>
                <a:spcPct val="90000"/>
              </a:lnSpc>
              <a:spcBef>
                <a:spcPct val="0"/>
              </a:spcBef>
            </a:pPr>
            <a:r>
              <a:rPr lang="en-US" sz="3000" spc="-102" dirty="0" smtClean="0">
                <a:ln w="3175">
                  <a:noFill/>
                </a:ln>
                <a:gradFill>
                  <a:gsLst>
                    <a:gs pos="5310">
                      <a:srgbClr val="00188F"/>
                    </a:gs>
                    <a:gs pos="55000">
                      <a:srgbClr val="00188F"/>
                    </a:gs>
                  </a:gsLst>
                  <a:lin ang="5400000" scaled="0"/>
                </a:gradFill>
                <a:cs typeface="Segoe UI" pitchFamily="34" charset="0"/>
              </a:rPr>
              <a:t>BE ENTERED INTO THE </a:t>
            </a:r>
            <a:br>
              <a:rPr lang="en-US" sz="3000" spc="-102" dirty="0" smtClean="0">
                <a:ln w="3175">
                  <a:noFill/>
                </a:ln>
                <a:gradFill>
                  <a:gsLst>
                    <a:gs pos="5310">
                      <a:srgbClr val="00188F"/>
                    </a:gs>
                    <a:gs pos="55000">
                      <a:srgbClr val="00188F"/>
                    </a:gs>
                  </a:gsLst>
                  <a:lin ang="5400000" scaled="0"/>
                </a:gradFill>
                <a:cs typeface="Segoe UI" pitchFamily="34" charset="0"/>
              </a:rPr>
            </a:br>
            <a:r>
              <a:rPr lang="en-US" sz="3000" spc="-102" dirty="0" smtClean="0">
                <a:ln w="3175">
                  <a:noFill/>
                </a:ln>
                <a:gradFill>
                  <a:gsLst>
                    <a:gs pos="5310">
                      <a:srgbClr val="00188F"/>
                    </a:gs>
                    <a:gs pos="55000">
                      <a:srgbClr val="00188F"/>
                    </a:gs>
                  </a:gsLst>
                  <a:lin ang="5400000" scaled="0"/>
                </a:gradFill>
                <a:cs typeface="Segoe UI" pitchFamily="34" charset="0"/>
              </a:rPr>
              <a:t>DAILY PRIZE DRAWING!</a:t>
            </a:r>
            <a:endParaRPr lang="en-US" sz="3000" spc="-102" dirty="0">
              <a:ln w="3175">
                <a:noFill/>
              </a:ln>
              <a:gradFill>
                <a:gsLst>
                  <a:gs pos="5310">
                    <a:srgbClr val="00188F"/>
                  </a:gs>
                  <a:gs pos="55000">
                    <a:srgbClr val="00188F"/>
                  </a:gs>
                </a:gsLst>
                <a:lin ang="5400000" scaled="0"/>
              </a:gradFill>
              <a:cs typeface="Segoe UI"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8315" y="3144516"/>
            <a:ext cx="3723008" cy="37230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6804" r="3911" b="6803"/>
          <a:stretch/>
        </p:blipFill>
        <p:spPr>
          <a:xfrm>
            <a:off x="0" y="0"/>
            <a:ext cx="6395274" cy="6994525"/>
          </a:xfrm>
          <a:prstGeom prst="rect">
            <a:avLst/>
          </a:prstGeom>
        </p:spPr>
      </p:pic>
      <p:sp>
        <p:nvSpPr>
          <p:cNvPr id="16" name="Freeform 5"/>
          <p:cNvSpPr>
            <a:spLocks noEditPoints="1"/>
          </p:cNvSpPr>
          <p:nvPr/>
        </p:nvSpPr>
        <p:spPr bwMode="auto">
          <a:xfrm>
            <a:off x="6646410" y="1891545"/>
            <a:ext cx="1461069" cy="1342207"/>
          </a:xfrm>
          <a:custGeom>
            <a:avLst/>
            <a:gdLst>
              <a:gd name="T0" fmla="*/ 1181 w 2188"/>
              <a:gd name="T1" fmla="*/ 386 h 2010"/>
              <a:gd name="T2" fmla="*/ 1233 w 2188"/>
              <a:gd name="T3" fmla="*/ 550 h 2010"/>
              <a:gd name="T4" fmla="*/ 1095 w 2188"/>
              <a:gd name="T5" fmla="*/ 649 h 2010"/>
              <a:gd name="T6" fmla="*/ 958 w 2188"/>
              <a:gd name="T7" fmla="*/ 550 h 2010"/>
              <a:gd name="T8" fmla="*/ 1010 w 2188"/>
              <a:gd name="T9" fmla="*/ 386 h 2010"/>
              <a:gd name="T10" fmla="*/ 1318 w 2188"/>
              <a:gd name="T11" fmla="*/ 111 h 2010"/>
              <a:gd name="T12" fmla="*/ 1283 w 2188"/>
              <a:gd name="T13" fmla="*/ 215 h 2010"/>
              <a:gd name="T14" fmla="*/ 1373 w 2188"/>
              <a:gd name="T15" fmla="*/ 282 h 2010"/>
              <a:gd name="T16" fmla="*/ 1460 w 2188"/>
              <a:gd name="T17" fmla="*/ 215 h 2010"/>
              <a:gd name="T18" fmla="*/ 1427 w 2188"/>
              <a:gd name="T19" fmla="*/ 111 h 2010"/>
              <a:gd name="T20" fmla="*/ 1318 w 2188"/>
              <a:gd name="T21" fmla="*/ 111 h 2010"/>
              <a:gd name="T22" fmla="*/ 828 w 2188"/>
              <a:gd name="T23" fmla="*/ 128 h 2010"/>
              <a:gd name="T24" fmla="*/ 868 w 2188"/>
              <a:gd name="T25" fmla="*/ 256 h 2010"/>
              <a:gd name="T26" fmla="*/ 1001 w 2188"/>
              <a:gd name="T27" fmla="*/ 256 h 2010"/>
              <a:gd name="T28" fmla="*/ 1041 w 2188"/>
              <a:gd name="T29" fmla="*/ 128 h 2010"/>
              <a:gd name="T30" fmla="*/ 934 w 2188"/>
              <a:gd name="T31" fmla="*/ 52 h 2010"/>
              <a:gd name="T32" fmla="*/ 944 w 2188"/>
              <a:gd name="T33" fmla="*/ 806 h 2010"/>
              <a:gd name="T34" fmla="*/ 1216 w 2188"/>
              <a:gd name="T35" fmla="*/ 813 h 2010"/>
              <a:gd name="T36" fmla="*/ 1664 w 2188"/>
              <a:gd name="T37" fmla="*/ 602 h 2010"/>
              <a:gd name="T38" fmla="*/ 1418 w 2188"/>
              <a:gd name="T39" fmla="*/ 462 h 2010"/>
              <a:gd name="T40" fmla="*/ 1764 w 2188"/>
              <a:gd name="T41" fmla="*/ 533 h 2010"/>
              <a:gd name="T42" fmla="*/ 1539 w 2188"/>
              <a:gd name="T43" fmla="*/ 270 h 2010"/>
              <a:gd name="T44" fmla="*/ 1595 w 2188"/>
              <a:gd name="T45" fmla="*/ 177 h 2010"/>
              <a:gd name="T46" fmla="*/ 1832 w 2188"/>
              <a:gd name="T47" fmla="*/ 602 h 2010"/>
              <a:gd name="T48" fmla="*/ 1783 w 2188"/>
              <a:gd name="T49" fmla="*/ 1126 h 2010"/>
              <a:gd name="T50" fmla="*/ 1093 w 2188"/>
              <a:gd name="T51" fmla="*/ 2010 h 2010"/>
              <a:gd name="T52" fmla="*/ 382 w 2188"/>
              <a:gd name="T53" fmla="*/ 1126 h 2010"/>
              <a:gd name="T54" fmla="*/ 335 w 2188"/>
              <a:gd name="T55" fmla="*/ 602 h 2010"/>
              <a:gd name="T56" fmla="*/ 735 w 2188"/>
              <a:gd name="T57" fmla="*/ 132 h 2010"/>
              <a:gd name="T58" fmla="*/ 809 w 2188"/>
              <a:gd name="T59" fmla="*/ 204 h 2010"/>
              <a:gd name="T60" fmla="*/ 249 w 2188"/>
              <a:gd name="T61" fmla="*/ 379 h 2010"/>
              <a:gd name="T62" fmla="*/ 723 w 2188"/>
              <a:gd name="T63" fmla="*/ 415 h 2010"/>
              <a:gd name="T64" fmla="*/ 809 w 2188"/>
              <a:gd name="T65" fmla="*/ 498 h 2010"/>
              <a:gd name="T66" fmla="*/ 854 w 2188"/>
              <a:gd name="T67" fmla="*/ 763 h 2010"/>
              <a:gd name="T68" fmla="*/ 737 w 2188"/>
              <a:gd name="T69" fmla="*/ 1209 h 2010"/>
              <a:gd name="T70" fmla="*/ 403 w 2188"/>
              <a:gd name="T71" fmla="*/ 671 h 2010"/>
              <a:gd name="T72" fmla="*/ 737 w 2188"/>
              <a:gd name="T73" fmla="*/ 1209 h 2010"/>
              <a:gd name="T74" fmla="*/ 1415 w 2188"/>
              <a:gd name="T75" fmla="*/ 1327 h 2010"/>
              <a:gd name="T76" fmla="*/ 752 w 2188"/>
              <a:gd name="T77" fmla="*/ 1327 h 2010"/>
              <a:gd name="T78" fmla="*/ 522 w 2188"/>
              <a:gd name="T79" fmla="*/ 1598 h 2010"/>
              <a:gd name="T80" fmla="*/ 1645 w 2188"/>
              <a:gd name="T81" fmla="*/ 1598 h 2010"/>
              <a:gd name="T82" fmla="*/ 2001 w 2188"/>
              <a:gd name="T83" fmla="*/ 875 h 2010"/>
              <a:gd name="T84" fmla="*/ 1354 w 2188"/>
              <a:gd name="T85" fmla="*/ 860 h 2010"/>
              <a:gd name="T86" fmla="*/ 1427 w 2188"/>
              <a:gd name="T87" fmla="*/ 1209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8" h="2010">
                <a:moveTo>
                  <a:pt x="1095" y="213"/>
                </a:moveTo>
                <a:lnTo>
                  <a:pt x="1181" y="386"/>
                </a:lnTo>
                <a:lnTo>
                  <a:pt x="1373" y="415"/>
                </a:lnTo>
                <a:lnTo>
                  <a:pt x="1233" y="550"/>
                </a:lnTo>
                <a:lnTo>
                  <a:pt x="1266" y="739"/>
                </a:lnTo>
                <a:lnTo>
                  <a:pt x="1095" y="649"/>
                </a:lnTo>
                <a:lnTo>
                  <a:pt x="925" y="739"/>
                </a:lnTo>
                <a:lnTo>
                  <a:pt x="958" y="550"/>
                </a:lnTo>
                <a:lnTo>
                  <a:pt x="818" y="415"/>
                </a:lnTo>
                <a:lnTo>
                  <a:pt x="1010" y="386"/>
                </a:lnTo>
                <a:lnTo>
                  <a:pt x="1095" y="213"/>
                </a:lnTo>
                <a:close/>
                <a:moveTo>
                  <a:pt x="1318" y="111"/>
                </a:moveTo>
                <a:lnTo>
                  <a:pt x="1195" y="130"/>
                </a:lnTo>
                <a:lnTo>
                  <a:pt x="1283" y="215"/>
                </a:lnTo>
                <a:lnTo>
                  <a:pt x="1261" y="339"/>
                </a:lnTo>
                <a:lnTo>
                  <a:pt x="1373" y="282"/>
                </a:lnTo>
                <a:lnTo>
                  <a:pt x="1482" y="339"/>
                </a:lnTo>
                <a:lnTo>
                  <a:pt x="1460" y="215"/>
                </a:lnTo>
                <a:lnTo>
                  <a:pt x="1550" y="130"/>
                </a:lnTo>
                <a:lnTo>
                  <a:pt x="1427" y="111"/>
                </a:lnTo>
                <a:lnTo>
                  <a:pt x="1373" y="0"/>
                </a:lnTo>
                <a:lnTo>
                  <a:pt x="1318" y="111"/>
                </a:lnTo>
                <a:close/>
                <a:moveTo>
                  <a:pt x="901" y="118"/>
                </a:moveTo>
                <a:lnTo>
                  <a:pt x="828" y="128"/>
                </a:lnTo>
                <a:lnTo>
                  <a:pt x="880" y="180"/>
                </a:lnTo>
                <a:lnTo>
                  <a:pt x="868" y="256"/>
                </a:lnTo>
                <a:lnTo>
                  <a:pt x="934" y="220"/>
                </a:lnTo>
                <a:lnTo>
                  <a:pt x="1001" y="256"/>
                </a:lnTo>
                <a:lnTo>
                  <a:pt x="986" y="180"/>
                </a:lnTo>
                <a:lnTo>
                  <a:pt x="1041" y="128"/>
                </a:lnTo>
                <a:lnTo>
                  <a:pt x="967" y="118"/>
                </a:lnTo>
                <a:lnTo>
                  <a:pt x="934" y="52"/>
                </a:lnTo>
                <a:lnTo>
                  <a:pt x="901" y="118"/>
                </a:lnTo>
                <a:close/>
                <a:moveTo>
                  <a:pt x="944" y="806"/>
                </a:moveTo>
                <a:lnTo>
                  <a:pt x="1093" y="875"/>
                </a:lnTo>
                <a:lnTo>
                  <a:pt x="1216" y="813"/>
                </a:lnTo>
                <a:lnTo>
                  <a:pt x="1337" y="758"/>
                </a:lnTo>
                <a:lnTo>
                  <a:pt x="1664" y="602"/>
                </a:lnTo>
                <a:lnTo>
                  <a:pt x="1380" y="500"/>
                </a:lnTo>
                <a:lnTo>
                  <a:pt x="1418" y="462"/>
                </a:lnTo>
                <a:lnTo>
                  <a:pt x="1460" y="422"/>
                </a:lnTo>
                <a:lnTo>
                  <a:pt x="1764" y="533"/>
                </a:lnTo>
                <a:lnTo>
                  <a:pt x="1915" y="379"/>
                </a:lnTo>
                <a:lnTo>
                  <a:pt x="1539" y="270"/>
                </a:lnTo>
                <a:lnTo>
                  <a:pt x="1531" y="239"/>
                </a:lnTo>
                <a:lnTo>
                  <a:pt x="1595" y="177"/>
                </a:lnTo>
                <a:lnTo>
                  <a:pt x="2105" y="329"/>
                </a:lnTo>
                <a:lnTo>
                  <a:pt x="1832" y="602"/>
                </a:lnTo>
                <a:lnTo>
                  <a:pt x="2188" y="889"/>
                </a:lnTo>
                <a:lnTo>
                  <a:pt x="1783" y="1126"/>
                </a:lnTo>
                <a:lnTo>
                  <a:pt x="1783" y="1683"/>
                </a:lnTo>
                <a:lnTo>
                  <a:pt x="1093" y="2010"/>
                </a:lnTo>
                <a:lnTo>
                  <a:pt x="382" y="1683"/>
                </a:lnTo>
                <a:lnTo>
                  <a:pt x="382" y="1126"/>
                </a:lnTo>
                <a:lnTo>
                  <a:pt x="0" y="889"/>
                </a:lnTo>
                <a:lnTo>
                  <a:pt x="335" y="602"/>
                </a:lnTo>
                <a:lnTo>
                  <a:pt x="62" y="329"/>
                </a:lnTo>
                <a:lnTo>
                  <a:pt x="735" y="132"/>
                </a:lnTo>
                <a:lnTo>
                  <a:pt x="780" y="175"/>
                </a:lnTo>
                <a:lnTo>
                  <a:pt x="809" y="204"/>
                </a:lnTo>
                <a:lnTo>
                  <a:pt x="806" y="225"/>
                </a:lnTo>
                <a:lnTo>
                  <a:pt x="249" y="379"/>
                </a:lnTo>
                <a:lnTo>
                  <a:pt x="403" y="533"/>
                </a:lnTo>
                <a:lnTo>
                  <a:pt x="723" y="415"/>
                </a:lnTo>
                <a:lnTo>
                  <a:pt x="773" y="462"/>
                </a:lnTo>
                <a:lnTo>
                  <a:pt x="809" y="498"/>
                </a:lnTo>
                <a:lnTo>
                  <a:pt x="500" y="602"/>
                </a:lnTo>
                <a:lnTo>
                  <a:pt x="854" y="763"/>
                </a:lnTo>
                <a:lnTo>
                  <a:pt x="944" y="806"/>
                </a:lnTo>
                <a:close/>
                <a:moveTo>
                  <a:pt x="737" y="1209"/>
                </a:moveTo>
                <a:lnTo>
                  <a:pt x="1024" y="958"/>
                </a:lnTo>
                <a:lnTo>
                  <a:pt x="403" y="671"/>
                </a:lnTo>
                <a:lnTo>
                  <a:pt x="166" y="875"/>
                </a:lnTo>
                <a:lnTo>
                  <a:pt x="737" y="1209"/>
                </a:lnTo>
                <a:close/>
                <a:moveTo>
                  <a:pt x="1645" y="1195"/>
                </a:moveTo>
                <a:lnTo>
                  <a:pt x="1415" y="1327"/>
                </a:lnTo>
                <a:lnTo>
                  <a:pt x="1093" y="1041"/>
                </a:lnTo>
                <a:lnTo>
                  <a:pt x="752" y="1327"/>
                </a:lnTo>
                <a:lnTo>
                  <a:pt x="522" y="1195"/>
                </a:lnTo>
                <a:lnTo>
                  <a:pt x="522" y="1598"/>
                </a:lnTo>
                <a:lnTo>
                  <a:pt x="1093" y="1871"/>
                </a:lnTo>
                <a:lnTo>
                  <a:pt x="1645" y="1598"/>
                </a:lnTo>
                <a:lnTo>
                  <a:pt x="1645" y="1195"/>
                </a:lnTo>
                <a:close/>
                <a:moveTo>
                  <a:pt x="2001" y="875"/>
                </a:moveTo>
                <a:lnTo>
                  <a:pt x="1764" y="671"/>
                </a:lnTo>
                <a:lnTo>
                  <a:pt x="1354" y="860"/>
                </a:lnTo>
                <a:lnTo>
                  <a:pt x="1143" y="958"/>
                </a:lnTo>
                <a:lnTo>
                  <a:pt x="1427" y="1209"/>
                </a:lnTo>
                <a:lnTo>
                  <a:pt x="2001" y="875"/>
                </a:lnTo>
                <a:close/>
              </a:path>
            </a:pathLst>
          </a:custGeom>
          <a:solidFill>
            <a:srgbClr val="FFB900"/>
          </a:solidFill>
          <a:ln>
            <a:noFill/>
          </a:ln>
        </p:spPr>
        <p:txBody>
          <a:bodyPr vert="horz" wrap="square" lIns="91440" tIns="45720" rIns="91440" bIns="45720" numCol="1" anchor="ctr"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312518087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154436"/>
          </a:xfrm>
        </p:spPr>
        <p:txBody>
          <a:bodyPr/>
          <a:lstStyle/>
          <a:p>
            <a:r>
              <a:rPr lang="en-US" sz="3200" dirty="0" smtClean="0"/>
              <a:t>Microsoft Study on off-the-shelf devices</a:t>
            </a:r>
          </a:p>
          <a:p>
            <a:r>
              <a:rPr lang="en-US" sz="3200" dirty="0" smtClean="0"/>
              <a:t>Componentization and OSS enables an incredible acceleration of development and feature depth</a:t>
            </a:r>
          </a:p>
          <a:p>
            <a:r>
              <a:rPr lang="en-US" sz="3200" dirty="0" smtClean="0"/>
              <a:t>But the integrator is responsible for tracking vulnerabilities</a:t>
            </a:r>
            <a:endParaRPr lang="en-US" sz="3200" dirty="0"/>
          </a:p>
        </p:txBody>
      </p:sp>
      <p:sp>
        <p:nvSpPr>
          <p:cNvPr id="3" name="Title 2"/>
          <p:cNvSpPr>
            <a:spLocks noGrp="1"/>
          </p:cNvSpPr>
          <p:nvPr>
            <p:ph type="title"/>
          </p:nvPr>
        </p:nvSpPr>
        <p:spPr/>
        <p:txBody>
          <a:bodyPr/>
          <a:lstStyle/>
          <a:p>
            <a:r>
              <a:rPr lang="en-US" dirty="0" smtClean="0"/>
              <a:t>Software Component Vulnerability Tracking</a:t>
            </a:r>
            <a:endParaRPr lang="en-US" dirty="0"/>
          </a:p>
        </p:txBody>
      </p:sp>
      <p:sp>
        <p:nvSpPr>
          <p:cNvPr id="4" name="Slide Number Placeholder 3"/>
          <p:cNvSpPr>
            <a:spLocks noGrp="1"/>
          </p:cNvSpPr>
          <p:nvPr>
            <p:ph type="sldNum" sz="quarter" idx="4294967295"/>
          </p:nvPr>
        </p:nvSpPr>
        <p:spPr>
          <a:xfrm>
            <a:off x="0" y="6708775"/>
            <a:ext cx="512763" cy="255588"/>
          </a:xfrm>
          <a:prstGeom prst="rect">
            <a:avLst/>
          </a:prstGeom>
        </p:spPr>
        <p:txBody>
          <a:bodyPr/>
          <a:lstStyle/>
          <a:p>
            <a:fld id="{701EF8F4-3127-4F0B-9FA1-9C31610D72B1}" type="slidenum">
              <a:rPr lang="en-US" smtClean="0">
                <a:solidFill>
                  <a:prstClr val="black"/>
                </a:solidFill>
              </a:rPr>
              <a:pPr/>
              <a:t>30</a:t>
            </a:fld>
            <a:endParaRPr lang="en-US" dirty="0">
              <a:solidFill>
                <a:prstClr val="black"/>
              </a:solidFill>
            </a:endParaRPr>
          </a:p>
        </p:txBody>
      </p:sp>
      <p:cxnSp>
        <p:nvCxnSpPr>
          <p:cNvPr id="8" name="Straight Connector 7"/>
          <p:cNvCxnSpPr/>
          <p:nvPr/>
        </p:nvCxnSpPr>
        <p:spPr>
          <a:xfrm>
            <a:off x="5388" y="3393639"/>
            <a:ext cx="124302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82" y="5258846"/>
            <a:ext cx="124302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176956" y="3393639"/>
            <a:ext cx="0" cy="3600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353030" y="3393639"/>
            <a:ext cx="0" cy="3600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425482" y="3393639"/>
            <a:ext cx="0" cy="3600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8290689" y="3393639"/>
            <a:ext cx="0" cy="3600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363141" y="3393639"/>
            <a:ext cx="0" cy="3600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644696" y="370045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SMART</a:t>
            </a:r>
            <a:br>
              <a:rPr lang="en-US" sz="2176" dirty="0">
                <a:solidFill>
                  <a:prstClr val="black"/>
                </a:solidFill>
                <a:latin typeface="Segoe Light" pitchFamily="34" charset="0"/>
              </a:rPr>
            </a:br>
            <a:r>
              <a:rPr lang="en-US" sz="2176" dirty="0">
                <a:solidFill>
                  <a:prstClr val="black"/>
                </a:solidFill>
                <a:latin typeface="Segoe Light" pitchFamily="34" charset="0"/>
              </a:rPr>
              <a:t>PHONE:</a:t>
            </a:r>
            <a:br>
              <a:rPr lang="en-US" sz="2176" dirty="0">
                <a:solidFill>
                  <a:prstClr val="black"/>
                </a:solidFill>
                <a:latin typeface="Segoe Light" pitchFamily="34" charset="0"/>
              </a:rPr>
            </a:br>
            <a:r>
              <a:rPr lang="en-US" sz="2176" dirty="0">
                <a:solidFill>
                  <a:prstClr val="black"/>
                </a:solidFill>
                <a:latin typeface="Segoe Light" pitchFamily="34" charset="0"/>
              </a:rPr>
              <a:t>64 3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1" name="TextBox 20"/>
          <p:cNvSpPr txBox="1"/>
          <p:nvPr/>
        </p:nvSpPr>
        <p:spPr>
          <a:xfrm>
            <a:off x="6737044" y="3704507"/>
            <a:ext cx="1243471" cy="1243471"/>
          </a:xfrm>
          <a:prstGeom prst="rect">
            <a:avLst/>
          </a:prstGeom>
        </p:spPr>
        <p:txBody>
          <a:bodyPr vert="horz" wrap="none" lIns="123941" tIns="0" rIns="123941" bIns="61964" rtlCol="0" anchor="t" anchorCtr="0">
            <a:noAutofit/>
          </a:bodyPr>
          <a:lstStyle/>
          <a:p>
            <a:pPr algn="ctr"/>
            <a:r>
              <a:rPr lang="en-US" sz="1904" dirty="0" smtClean="0">
                <a:solidFill>
                  <a:prstClr val="black"/>
                </a:solidFill>
                <a:latin typeface="Segoe Light" pitchFamily="34" charset="0"/>
              </a:rPr>
              <a:t>THERMOSTAT</a:t>
            </a:r>
            <a:endParaRPr lang="en-US" sz="1904" dirty="0">
              <a:solidFill>
                <a:prstClr val="black"/>
              </a:solidFill>
              <a:latin typeface="Segoe Light" pitchFamily="34" charset="0"/>
            </a:endParaRPr>
          </a:p>
          <a:p>
            <a:pPr algn="ctr"/>
            <a:r>
              <a:rPr lang="en-US" sz="2176" dirty="0">
                <a:solidFill>
                  <a:prstClr val="black"/>
                </a:solidFill>
                <a:latin typeface="Segoe Light" pitchFamily="34" charset="0"/>
              </a:rPr>
              <a:t/>
            </a:r>
            <a:br>
              <a:rPr lang="en-US" sz="2176" dirty="0">
                <a:solidFill>
                  <a:prstClr val="black"/>
                </a:solidFill>
                <a:latin typeface="Segoe Light" pitchFamily="34" charset="0"/>
              </a:rPr>
            </a:br>
            <a:r>
              <a:rPr lang="en-US" sz="2176" dirty="0">
                <a:solidFill>
                  <a:prstClr val="black"/>
                </a:solidFill>
                <a:latin typeface="Segoe Light" pitchFamily="34" charset="0"/>
              </a:rPr>
              <a:t>7 3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2" name="TextBox 21"/>
          <p:cNvSpPr txBox="1"/>
          <p:nvPr/>
        </p:nvSpPr>
        <p:spPr>
          <a:xfrm>
            <a:off x="4823840" y="370045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BABY</a:t>
            </a:r>
            <a:br>
              <a:rPr lang="en-US" sz="2176" dirty="0">
                <a:solidFill>
                  <a:prstClr val="black"/>
                </a:solidFill>
                <a:latin typeface="Segoe Light" pitchFamily="34" charset="0"/>
              </a:rPr>
            </a:br>
            <a:r>
              <a:rPr lang="en-US" sz="2176" dirty="0">
                <a:solidFill>
                  <a:prstClr val="black"/>
                </a:solidFill>
                <a:latin typeface="Segoe Light" pitchFamily="34" charset="0"/>
              </a:rPr>
              <a:t>MONITOR:</a:t>
            </a:r>
            <a:br>
              <a:rPr lang="en-US" sz="2176" dirty="0">
                <a:solidFill>
                  <a:prstClr val="black"/>
                </a:solidFill>
                <a:latin typeface="Segoe Light" pitchFamily="34" charset="0"/>
              </a:rPr>
            </a:br>
            <a:r>
              <a:rPr lang="en-US" sz="2176" dirty="0">
                <a:solidFill>
                  <a:prstClr val="black"/>
                </a:solidFill>
                <a:latin typeface="Segoe Light" pitchFamily="34" charset="0"/>
              </a:rPr>
              <a:t>11 3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4" name="TextBox 23"/>
          <p:cNvSpPr txBox="1"/>
          <p:nvPr/>
        </p:nvSpPr>
        <p:spPr>
          <a:xfrm>
            <a:off x="2638751" y="370045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WI-FI AP:</a:t>
            </a:r>
          </a:p>
          <a:p>
            <a:pPr algn="ctr"/>
            <a:endParaRPr lang="en-US" sz="2176" dirty="0">
              <a:solidFill>
                <a:prstClr val="black"/>
              </a:solidFill>
              <a:latin typeface="Segoe Light" pitchFamily="34" charset="0"/>
            </a:endParaRPr>
          </a:p>
          <a:p>
            <a:pPr algn="ctr"/>
            <a:r>
              <a:rPr lang="en-US" sz="2176" dirty="0">
                <a:solidFill>
                  <a:prstClr val="black"/>
                </a:solidFill>
                <a:latin typeface="Segoe Light" pitchFamily="34" charset="0"/>
              </a:rPr>
              <a:t>35 3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5" name="TextBox 24"/>
          <p:cNvSpPr txBox="1"/>
          <p:nvPr/>
        </p:nvSpPr>
        <p:spPr>
          <a:xfrm>
            <a:off x="467183" y="3708565"/>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ROUTER:</a:t>
            </a:r>
          </a:p>
          <a:p>
            <a:pPr algn="ctr"/>
            <a:r>
              <a:rPr lang="en-US" sz="2176" dirty="0">
                <a:solidFill>
                  <a:prstClr val="black"/>
                </a:solidFill>
                <a:latin typeface="Segoe Light" pitchFamily="34" charset="0"/>
              </a:rPr>
              <a:t/>
            </a:r>
            <a:br>
              <a:rPr lang="en-US" sz="2176" dirty="0">
                <a:solidFill>
                  <a:prstClr val="black"/>
                </a:solidFill>
                <a:latin typeface="Segoe Light" pitchFamily="34" charset="0"/>
              </a:rPr>
            </a:br>
            <a:r>
              <a:rPr lang="en-US" sz="2176" dirty="0">
                <a:solidFill>
                  <a:prstClr val="black"/>
                </a:solidFill>
                <a:latin typeface="Segoe Light" pitchFamily="34" charset="0"/>
              </a:rPr>
              <a:t>102 3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6" name="TextBox 25"/>
          <p:cNvSpPr txBox="1"/>
          <p:nvPr/>
        </p:nvSpPr>
        <p:spPr>
          <a:xfrm>
            <a:off x="10729184" y="370045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ACTION</a:t>
            </a:r>
            <a:br>
              <a:rPr lang="en-US" sz="2176" dirty="0">
                <a:solidFill>
                  <a:prstClr val="black"/>
                </a:solidFill>
                <a:latin typeface="Segoe Light" pitchFamily="34" charset="0"/>
              </a:rPr>
            </a:br>
            <a:r>
              <a:rPr lang="en-US" sz="2176" dirty="0">
                <a:solidFill>
                  <a:prstClr val="black"/>
                </a:solidFill>
                <a:latin typeface="Segoe Light" pitchFamily="34" charset="0"/>
              </a:rPr>
              <a:t>CAMCORDER:</a:t>
            </a:r>
            <a:br>
              <a:rPr lang="en-US" sz="2176" dirty="0">
                <a:solidFill>
                  <a:prstClr val="black"/>
                </a:solidFill>
                <a:latin typeface="Segoe Light" pitchFamily="34" charset="0"/>
              </a:rPr>
            </a:br>
            <a:r>
              <a:rPr lang="en-US" sz="2176" dirty="0">
                <a:solidFill>
                  <a:prstClr val="black"/>
                </a:solidFill>
                <a:latin typeface="Segoe Light" pitchFamily="34" charset="0"/>
              </a:rPr>
              <a:t>21 3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7" name="TextBox 26"/>
          <p:cNvSpPr txBox="1"/>
          <p:nvPr/>
        </p:nvSpPr>
        <p:spPr>
          <a:xfrm>
            <a:off x="471691" y="546609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SMART TV:</a:t>
            </a:r>
          </a:p>
          <a:p>
            <a:pPr algn="ctr"/>
            <a:r>
              <a:rPr lang="en-US" sz="2176" dirty="0">
                <a:solidFill>
                  <a:prstClr val="black"/>
                </a:solidFill>
                <a:latin typeface="Segoe Light" pitchFamily="34" charset="0"/>
              </a:rPr>
              <a:t/>
            </a:r>
            <a:br>
              <a:rPr lang="en-US" sz="2176" dirty="0">
                <a:solidFill>
                  <a:prstClr val="black"/>
                </a:solidFill>
                <a:latin typeface="Segoe Light" pitchFamily="34" charset="0"/>
              </a:rPr>
            </a:br>
            <a:r>
              <a:rPr lang="en-US" sz="2176" dirty="0">
                <a:solidFill>
                  <a:prstClr val="black"/>
                </a:solidFill>
                <a:latin typeface="Segoe Light" pitchFamily="34" charset="0"/>
              </a:rPr>
              <a:t>12 3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8" name="TextBox 27"/>
          <p:cNvSpPr txBox="1"/>
          <p:nvPr/>
        </p:nvSpPr>
        <p:spPr>
          <a:xfrm>
            <a:off x="2664828" y="5504950"/>
            <a:ext cx="1243471" cy="1243471"/>
          </a:xfrm>
          <a:prstGeom prst="rect">
            <a:avLst/>
          </a:prstGeom>
        </p:spPr>
        <p:txBody>
          <a:bodyPr vert="horz" wrap="none" lIns="123941" tIns="0" rIns="123941" bIns="61964" rtlCol="0" anchor="t" anchorCtr="0">
            <a:noAutofit/>
          </a:bodyPr>
          <a:lstStyle/>
          <a:p>
            <a:pPr algn="ctr"/>
            <a:r>
              <a:rPr lang="en-US" sz="1904" b="1" dirty="0">
                <a:solidFill>
                  <a:prstClr val="black"/>
                </a:solidFill>
                <a:latin typeface="Segoe Light" pitchFamily="34" charset="0"/>
              </a:rPr>
              <a:t>MULTIFUNCTION</a:t>
            </a:r>
            <a:r>
              <a:rPr lang="en-US" sz="2176" dirty="0">
                <a:solidFill>
                  <a:prstClr val="black"/>
                </a:solidFill>
                <a:latin typeface="Segoe Light" pitchFamily="34" charset="0"/>
              </a:rPr>
              <a:t/>
            </a:r>
            <a:br>
              <a:rPr lang="en-US" sz="2176" dirty="0">
                <a:solidFill>
                  <a:prstClr val="black"/>
                </a:solidFill>
                <a:latin typeface="Segoe Light" pitchFamily="34" charset="0"/>
              </a:rPr>
            </a:br>
            <a:r>
              <a:rPr lang="en-US" sz="2176" dirty="0">
                <a:solidFill>
                  <a:prstClr val="black"/>
                </a:solidFill>
                <a:latin typeface="Segoe Light" pitchFamily="34" charset="0"/>
              </a:rPr>
              <a:t>PRINTER:</a:t>
            </a:r>
            <a:br>
              <a:rPr lang="en-US" sz="2176" dirty="0">
                <a:solidFill>
                  <a:prstClr val="black"/>
                </a:solidFill>
                <a:latin typeface="Segoe Light" pitchFamily="34" charset="0"/>
              </a:rPr>
            </a:br>
            <a:r>
              <a:rPr lang="en-US" sz="2176" dirty="0">
                <a:solidFill>
                  <a:prstClr val="black"/>
                </a:solidFill>
                <a:latin typeface="Segoe Light" pitchFamily="34" charset="0"/>
              </a:rPr>
              <a:t>16 3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9" name="TextBox 28"/>
          <p:cNvSpPr txBox="1"/>
          <p:nvPr/>
        </p:nvSpPr>
        <p:spPr>
          <a:xfrm>
            <a:off x="6726366" y="5466091"/>
            <a:ext cx="1243471" cy="1243471"/>
          </a:xfrm>
          <a:prstGeom prst="rect">
            <a:avLst/>
          </a:prstGeom>
        </p:spPr>
        <p:txBody>
          <a:bodyPr vert="horz" wrap="none" lIns="123941" tIns="0" rIns="123941" bIns="61964" rtlCol="0" anchor="t" anchorCtr="0">
            <a:noAutofit/>
          </a:bodyPr>
          <a:lstStyle/>
          <a:p>
            <a:pPr algn="ctr"/>
            <a:r>
              <a:rPr lang="en-US" sz="2176" dirty="0" smtClean="0">
                <a:solidFill>
                  <a:prstClr val="black"/>
                </a:solidFill>
                <a:latin typeface="Segoe Light" pitchFamily="34" charset="0"/>
              </a:rPr>
              <a:t>INFUSION</a:t>
            </a:r>
            <a:r>
              <a:rPr lang="en-US" sz="2176" dirty="0">
                <a:solidFill>
                  <a:prstClr val="black"/>
                </a:solidFill>
                <a:latin typeface="Segoe Light" pitchFamily="34" charset="0"/>
              </a:rPr>
              <a:t/>
            </a:r>
            <a:br>
              <a:rPr lang="en-US" sz="2176" dirty="0">
                <a:solidFill>
                  <a:prstClr val="black"/>
                </a:solidFill>
                <a:latin typeface="Segoe Light" pitchFamily="34" charset="0"/>
              </a:rPr>
            </a:br>
            <a:r>
              <a:rPr lang="en-US" sz="2176" dirty="0">
                <a:solidFill>
                  <a:prstClr val="black"/>
                </a:solidFill>
                <a:latin typeface="Segoe Light" pitchFamily="34" charset="0"/>
              </a:rPr>
              <a:t>PUMP:</a:t>
            </a:r>
            <a:br>
              <a:rPr lang="en-US" sz="2176" dirty="0">
                <a:solidFill>
                  <a:prstClr val="black"/>
                </a:solidFill>
                <a:latin typeface="Segoe Light" pitchFamily="34" charset="0"/>
              </a:rPr>
            </a:br>
            <a:r>
              <a:rPr lang="en-US" sz="2176" dirty="0">
                <a:solidFill>
                  <a:prstClr val="black"/>
                </a:solidFill>
                <a:latin typeface="Segoe Light" pitchFamily="34" charset="0"/>
              </a:rPr>
              <a:t>3 3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30" name="TextBox 29"/>
          <p:cNvSpPr txBox="1"/>
          <p:nvPr/>
        </p:nvSpPr>
        <p:spPr>
          <a:xfrm>
            <a:off x="4815932" y="546609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SMART CAR</a:t>
            </a:r>
            <a:br>
              <a:rPr lang="en-US" sz="2176" dirty="0">
                <a:solidFill>
                  <a:prstClr val="black"/>
                </a:solidFill>
                <a:latin typeface="Segoe Light" pitchFamily="34" charset="0"/>
              </a:rPr>
            </a:br>
            <a:r>
              <a:rPr lang="en-US" sz="1904" b="1" dirty="0">
                <a:solidFill>
                  <a:prstClr val="black"/>
                </a:solidFill>
                <a:latin typeface="Segoe Light" pitchFamily="34" charset="0"/>
              </a:rPr>
              <a:t>INFOTAINMENT</a:t>
            </a:r>
            <a:r>
              <a:rPr lang="en-US" sz="2176" dirty="0">
                <a:solidFill>
                  <a:prstClr val="black"/>
                </a:solidFill>
                <a:latin typeface="Segoe Light" pitchFamily="34" charset="0"/>
              </a:rPr>
              <a:t>:</a:t>
            </a:r>
            <a:br>
              <a:rPr lang="en-US" sz="2176" dirty="0">
                <a:solidFill>
                  <a:prstClr val="black"/>
                </a:solidFill>
                <a:latin typeface="Segoe Light" pitchFamily="34" charset="0"/>
              </a:rPr>
            </a:br>
            <a:r>
              <a:rPr lang="en-US" sz="2176" dirty="0">
                <a:solidFill>
                  <a:prstClr val="black"/>
                </a:solidFill>
                <a:latin typeface="Segoe Light" pitchFamily="34" charset="0"/>
              </a:rPr>
              <a:t>107 3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31" name="TextBox 30"/>
          <p:cNvSpPr txBox="1"/>
          <p:nvPr/>
        </p:nvSpPr>
        <p:spPr>
          <a:xfrm>
            <a:off x="8691171" y="5466091"/>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SECURITY</a:t>
            </a:r>
            <a:br>
              <a:rPr lang="en-US" sz="2176" dirty="0">
                <a:solidFill>
                  <a:prstClr val="black"/>
                </a:solidFill>
                <a:latin typeface="Segoe Light" pitchFamily="34" charset="0"/>
              </a:rPr>
            </a:br>
            <a:r>
              <a:rPr lang="en-US" sz="2176" dirty="0">
                <a:solidFill>
                  <a:prstClr val="black"/>
                </a:solidFill>
                <a:latin typeface="Segoe Light" pitchFamily="34" charset="0"/>
              </a:rPr>
              <a:t>CAMERA:</a:t>
            </a:r>
            <a:br>
              <a:rPr lang="en-US" sz="2176" dirty="0">
                <a:solidFill>
                  <a:prstClr val="black"/>
                </a:solidFill>
                <a:latin typeface="Segoe Light" pitchFamily="34" charset="0"/>
              </a:rPr>
            </a:br>
            <a:r>
              <a:rPr lang="en-US" sz="2176" dirty="0">
                <a:solidFill>
                  <a:prstClr val="black"/>
                </a:solidFill>
                <a:latin typeface="Segoe Light" pitchFamily="34" charset="0"/>
              </a:rPr>
              <a:t>21 3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32" name="TextBox 31"/>
          <p:cNvSpPr txBox="1"/>
          <p:nvPr/>
        </p:nvSpPr>
        <p:spPr>
          <a:xfrm>
            <a:off x="10729184" y="5486379"/>
            <a:ext cx="1243471" cy="1243471"/>
          </a:xfrm>
          <a:prstGeom prst="rect">
            <a:avLst/>
          </a:prstGeom>
        </p:spPr>
        <p:txBody>
          <a:bodyPr vert="horz" wrap="none" lIns="123941" tIns="0" rIns="123941" bIns="61964" rtlCol="0" anchor="t" anchorCtr="0">
            <a:noAutofit/>
          </a:bodyPr>
          <a:lstStyle/>
          <a:p>
            <a:pPr algn="ctr"/>
            <a:r>
              <a:rPr lang="en-US" sz="2176" dirty="0">
                <a:solidFill>
                  <a:prstClr val="black"/>
                </a:solidFill>
                <a:latin typeface="Segoe Light" pitchFamily="34" charset="0"/>
              </a:rPr>
              <a:t>SMART</a:t>
            </a:r>
            <a:br>
              <a:rPr lang="en-US" sz="2176" dirty="0">
                <a:solidFill>
                  <a:prstClr val="black"/>
                </a:solidFill>
                <a:latin typeface="Segoe Light" pitchFamily="34" charset="0"/>
              </a:rPr>
            </a:br>
            <a:r>
              <a:rPr lang="en-US" sz="2176" dirty="0">
                <a:solidFill>
                  <a:prstClr val="black"/>
                </a:solidFill>
                <a:latin typeface="Segoe Light" pitchFamily="34" charset="0"/>
              </a:rPr>
              <a:t>SOCKET:</a:t>
            </a:r>
            <a:br>
              <a:rPr lang="en-US" sz="2176" dirty="0">
                <a:solidFill>
                  <a:prstClr val="black"/>
                </a:solidFill>
                <a:latin typeface="Segoe Light" pitchFamily="34" charset="0"/>
              </a:rPr>
            </a:br>
            <a:r>
              <a:rPr lang="en-US" sz="2176" dirty="0">
                <a:solidFill>
                  <a:prstClr val="black"/>
                </a:solidFill>
                <a:latin typeface="Segoe Light" pitchFamily="34" charset="0"/>
              </a:rPr>
              <a:t>4 3</a:t>
            </a:r>
            <a:r>
              <a:rPr lang="en-US" sz="2176" baseline="30000" dirty="0">
                <a:solidFill>
                  <a:prstClr val="black"/>
                </a:solidFill>
                <a:latin typeface="Segoe Light" pitchFamily="34" charset="0"/>
              </a:rPr>
              <a:t>rd</a:t>
            </a:r>
            <a:r>
              <a:rPr lang="en-US" sz="2176" dirty="0">
                <a:solidFill>
                  <a:prstClr val="black"/>
                </a:solidFill>
                <a:latin typeface="Segoe Light" pitchFamily="34" charset="0"/>
              </a:rPr>
              <a:t> Party</a:t>
            </a:r>
            <a:br>
              <a:rPr lang="en-US" sz="2176" dirty="0">
                <a:solidFill>
                  <a:prstClr val="black"/>
                </a:solidFill>
                <a:latin typeface="Segoe Light" pitchFamily="34" charset="0"/>
              </a:rPr>
            </a:br>
            <a:r>
              <a:rPr lang="en-US" sz="1632" b="1" dirty="0">
                <a:solidFill>
                  <a:prstClr val="black"/>
                </a:solidFill>
                <a:latin typeface="Segoe Light" pitchFamily="34" charset="0"/>
              </a:rPr>
              <a:t>COMPONENTS</a:t>
            </a:r>
          </a:p>
        </p:txBody>
      </p:sp>
      <p:sp>
        <p:nvSpPr>
          <p:cNvPr id="2" name="Rectangle 1"/>
          <p:cNvSpPr/>
          <p:nvPr/>
        </p:nvSpPr>
        <p:spPr>
          <a:xfrm>
            <a:off x="342836" y="2285525"/>
            <a:ext cx="11781889" cy="845744"/>
          </a:xfrm>
          <a:prstGeom prst="rect">
            <a:avLst/>
          </a:prstGeom>
        </p:spPr>
        <p:txBody>
          <a:bodyPr wrap="square">
            <a:spAutoFit/>
          </a:bodyPr>
          <a:lstStyle/>
          <a:p>
            <a:r>
              <a:rPr lang="en-US" sz="2448" dirty="0">
                <a:solidFill>
                  <a:prstClr val="black"/>
                </a:solidFill>
                <a:latin typeface="Segoe Light" pitchFamily="34" charset="0"/>
              </a:rPr>
              <a:t/>
            </a:r>
            <a:br>
              <a:rPr lang="en-US" sz="2448" dirty="0">
                <a:solidFill>
                  <a:prstClr val="black"/>
                </a:solidFill>
                <a:latin typeface="Segoe Light" pitchFamily="34" charset="0"/>
              </a:rPr>
            </a:br>
            <a:endParaRPr lang="en-US" sz="2448" dirty="0">
              <a:solidFill>
                <a:prstClr val="black"/>
              </a:solidFill>
              <a:latin typeface="Segoe Light" pitchFamily="34" charset="0"/>
            </a:endParaRPr>
          </a:p>
        </p:txBody>
      </p:sp>
    </p:spTree>
    <p:extLst>
      <p:ext uri="{BB962C8B-B14F-4D97-AF65-F5344CB8AC3E}">
        <p14:creationId xmlns:p14="http://schemas.microsoft.com/office/powerpoint/2010/main" val="27209213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1749" y="1424810"/>
            <a:ext cx="5906488" cy="5036058"/>
          </a:xfrm>
        </p:spPr>
        <p:txBody>
          <a:bodyPr>
            <a:normAutofit fontScale="92500" lnSpcReduction="10000"/>
          </a:bodyPr>
          <a:lstStyle/>
          <a:p>
            <a:r>
              <a:rPr lang="en-US" b="1" dirty="0" smtClean="0"/>
              <a:t>Product Family:</a:t>
            </a:r>
            <a:r>
              <a:rPr lang="en-US" dirty="0" smtClean="0"/>
              <a:t/>
            </a:r>
            <a:br>
              <a:rPr lang="en-US" dirty="0" smtClean="0"/>
            </a:br>
            <a:r>
              <a:rPr lang="en-US" dirty="0"/>
              <a:t>Smart TV </a:t>
            </a:r>
            <a:r>
              <a:rPr lang="en-US" sz="2040" dirty="0"/>
              <a:t>( 2012 TV lineup )</a:t>
            </a:r>
            <a:r>
              <a:rPr lang="en-US" dirty="0" smtClean="0"/>
              <a:t/>
            </a:r>
            <a:br>
              <a:rPr lang="en-US" dirty="0" smtClean="0"/>
            </a:br>
            <a:r>
              <a:rPr lang="en-US" dirty="0" smtClean="0"/>
              <a:t/>
            </a:r>
            <a:br>
              <a:rPr lang="en-US" dirty="0" smtClean="0"/>
            </a:br>
            <a:r>
              <a:rPr lang="en-US" b="1" dirty="0" smtClean="0"/>
              <a:t>Product Released:</a:t>
            </a:r>
            <a:r>
              <a:rPr lang="en-US" dirty="0" smtClean="0"/>
              <a:t/>
            </a:r>
            <a:br>
              <a:rPr lang="en-US" dirty="0" smtClean="0"/>
            </a:br>
            <a:r>
              <a:rPr lang="en-US" dirty="0" smtClean="0"/>
              <a:t>Nov/Dec 2011</a:t>
            </a:r>
            <a:br>
              <a:rPr lang="en-US" dirty="0" smtClean="0"/>
            </a:br>
            <a:r>
              <a:rPr lang="en-US" dirty="0" smtClean="0"/>
              <a:t/>
            </a:r>
            <a:br>
              <a:rPr lang="en-US" dirty="0" smtClean="0"/>
            </a:br>
            <a:r>
              <a:rPr lang="en-US" b="1" dirty="0" smtClean="0"/>
              <a:t>Last firmware:</a:t>
            </a:r>
            <a:r>
              <a:rPr lang="en-US" dirty="0" smtClean="0"/>
              <a:t/>
            </a:r>
            <a:br>
              <a:rPr lang="en-US" dirty="0" smtClean="0"/>
            </a:br>
            <a:r>
              <a:rPr lang="en-US" dirty="0" smtClean="0"/>
              <a:t>Mar 2013 (*</a:t>
            </a:r>
          </a:p>
          <a:p>
            <a:r>
              <a:rPr lang="en-US" b="1" dirty="0" smtClean="0"/>
              <a:t>MSRP:</a:t>
            </a:r>
            <a:br>
              <a:rPr lang="en-US" b="1" dirty="0" smtClean="0"/>
            </a:br>
            <a:r>
              <a:rPr lang="en-US" dirty="0" smtClean="0"/>
              <a:t>$2899</a:t>
            </a:r>
            <a:endParaRPr lang="en-US" dirty="0"/>
          </a:p>
        </p:txBody>
      </p:sp>
      <p:sp>
        <p:nvSpPr>
          <p:cNvPr id="4" name="Slide Number Placeholder 3"/>
          <p:cNvSpPr>
            <a:spLocks noGrp="1"/>
          </p:cNvSpPr>
          <p:nvPr>
            <p:ph type="sldNum" sz="quarter" idx="12"/>
          </p:nvPr>
        </p:nvSpPr>
        <p:spPr/>
        <p:txBody>
          <a:bodyPr/>
          <a:lstStyle/>
          <a:p>
            <a:fld id="{701EF8F4-3127-4F0B-9FA1-9C31610D72B1}" type="slidenum">
              <a:rPr lang="en-US" smtClean="0"/>
              <a:pPr/>
              <a:t>31</a:t>
            </a:fld>
            <a:endParaRPr lang="en-US" dirty="0"/>
          </a:p>
        </p:txBody>
      </p:sp>
      <p:sp>
        <p:nvSpPr>
          <p:cNvPr id="5" name="Text Placeholder 4"/>
          <p:cNvSpPr>
            <a:spLocks noGrp="1"/>
          </p:cNvSpPr>
          <p:nvPr>
            <p:ph type="body" sz="quarter" idx="13"/>
          </p:nvPr>
        </p:nvSpPr>
        <p:spPr/>
        <p:txBody>
          <a:bodyPr/>
          <a:lstStyle/>
          <a:p>
            <a:r>
              <a:rPr lang="en-US" dirty="0" smtClean="0"/>
              <a:t>Case Study – Smart TV</a:t>
            </a:r>
            <a:endParaRPr lang="en-US" dirty="0"/>
          </a:p>
        </p:txBody>
      </p:sp>
      <p:sp>
        <p:nvSpPr>
          <p:cNvPr id="6" name="Content Placeholder 1"/>
          <p:cNvSpPr txBox="1">
            <a:spLocks/>
          </p:cNvSpPr>
          <p:nvPr/>
        </p:nvSpPr>
        <p:spPr>
          <a:xfrm>
            <a:off x="5285634" y="1424810"/>
            <a:ext cx="6839091" cy="5538122"/>
          </a:xfrm>
          <a:prstGeom prst="rect">
            <a:avLst/>
          </a:prstGeom>
        </p:spPr>
        <p:txBody>
          <a:bodyPr vert="horz" lIns="123669" tIns="61828" rIns="123669" bIns="61828" rtlCol="0">
            <a:normAutofit fontScale="62500" lnSpcReduction="20000"/>
          </a:bodyPr>
          <a:lstStyle>
            <a:lvl1pPr marL="0" indent="0" algn="l" defTabSz="909372" rtl="0" eaLnBrk="1" latinLnBrk="0" hangingPunct="1">
              <a:spcBef>
                <a:spcPts val="1400"/>
              </a:spcBef>
              <a:spcAft>
                <a:spcPts val="800"/>
              </a:spcAft>
              <a:buClr>
                <a:schemeClr val="tx1">
                  <a:lumMod val="50000"/>
                  <a:lumOff val="50000"/>
                </a:schemeClr>
              </a:buClr>
              <a:buFont typeface="Arial" pitchFamily="34" charset="0"/>
              <a:buNone/>
              <a:defRPr lang="en-US" sz="2800" kern="1200" dirty="0" smtClean="0">
                <a:solidFill>
                  <a:srgbClr val="282828"/>
                </a:solidFill>
                <a:latin typeface="Segoe UI Light" pitchFamily="34" charset="0"/>
                <a:ea typeface="Segoe UI" pitchFamily="34" charset="0"/>
                <a:cs typeface="Segoe UI" pitchFamily="34" charset="0"/>
              </a:defRPr>
            </a:lvl1pPr>
            <a:lvl2pPr marL="687444" indent="-232843" algn="l" defTabSz="909372" rtl="0" eaLnBrk="1" latinLnBrk="0" hangingPunct="1">
              <a:spcBef>
                <a:spcPts val="0"/>
              </a:spcBef>
              <a:spcAft>
                <a:spcPts val="500"/>
              </a:spcAft>
              <a:buClr>
                <a:schemeClr val="bg2">
                  <a:lumMod val="50000"/>
                </a:schemeClr>
              </a:buClr>
              <a:buFont typeface="Arial" pitchFamily="34" charset="0"/>
              <a:buChar char="•"/>
              <a:defRPr sz="2400" kern="1200" baseline="0">
                <a:solidFill>
                  <a:srgbClr val="282828"/>
                </a:solidFill>
                <a:latin typeface="Segoe UI Light" pitchFamily="34" charset="0"/>
                <a:ea typeface="Segoe UI" pitchFamily="34" charset="0"/>
                <a:cs typeface="Segoe UI" pitchFamily="34" charset="0"/>
              </a:defRPr>
            </a:lvl2pPr>
            <a:lvl3pPr marL="1252091" indent="-342900" algn="l" defTabSz="909372" rtl="0" eaLnBrk="1" latinLnBrk="0" hangingPunct="1">
              <a:spcBef>
                <a:spcPct val="20000"/>
              </a:spcBef>
              <a:buFont typeface="Arial" pitchFamily="34" charset="0"/>
              <a:buChar char="•"/>
              <a:defRPr sz="2000" kern="1200">
                <a:solidFill>
                  <a:schemeClr val="tx1">
                    <a:lumMod val="75000"/>
                    <a:lumOff val="25000"/>
                  </a:schemeClr>
                </a:solidFill>
                <a:latin typeface="Segoe UI" pitchFamily="34" charset="0"/>
                <a:ea typeface="Segoe UI" pitchFamily="34" charset="0"/>
                <a:cs typeface="Segoe UI" pitchFamily="34" charset="0"/>
              </a:defRPr>
            </a:lvl3pPr>
            <a:lvl4pPr marL="1591397"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4pPr>
            <a:lvl5pPr marL="2046079" indent="-227341" algn="l" defTabSz="909372" rtl="0" eaLnBrk="1" latinLnBrk="0" hangingPunct="1">
              <a:spcBef>
                <a:spcPct val="20000"/>
              </a:spcBef>
              <a:buFont typeface="Arial" pitchFamily="34" charset="0"/>
              <a:buChar char="»"/>
              <a:defRPr sz="2400" kern="1200">
                <a:solidFill>
                  <a:schemeClr val="tx1">
                    <a:lumMod val="75000"/>
                    <a:lumOff val="25000"/>
                  </a:schemeClr>
                </a:solidFill>
                <a:latin typeface="Segoe UI" pitchFamily="34" charset="0"/>
                <a:ea typeface="Segoe UI" pitchFamily="34" charset="0"/>
                <a:cs typeface="Segoe UI" pitchFamily="34" charset="0"/>
              </a:defRPr>
            </a:lvl5pPr>
            <a:lvl6pPr marL="2500761"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5448"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0130"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4809" indent="-227341" algn="l" defTabSz="90937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prstClr val="black">
                  <a:lumMod val="50000"/>
                  <a:lumOff val="50000"/>
                </a:prstClr>
              </a:buClr>
            </a:pPr>
            <a:r>
              <a:rPr sz="4760" b="1"/>
              <a:t>Points of Interest:</a:t>
            </a:r>
          </a:p>
          <a:p>
            <a:pPr marL="621746" indent="-621746">
              <a:buClr>
                <a:prstClr val="black">
                  <a:lumMod val="50000"/>
                  <a:lumOff val="50000"/>
                </a:prstClr>
              </a:buClr>
              <a:buFont typeface="Arial" pitchFamily="34" charset="0"/>
              <a:buChar char="•"/>
            </a:pPr>
            <a:r>
              <a:rPr sz="3808"/>
              <a:t>“Flat-panel LCD TVs have a lifespan approaching 100,000 hours on average” </a:t>
            </a:r>
            <a:r>
              <a:rPr sz="3808" i="1"/>
              <a:t>– this is over 11 years!!!</a:t>
            </a:r>
          </a:p>
          <a:p>
            <a:pPr marL="621746" indent="-621746">
              <a:buClr>
                <a:prstClr val="black">
                  <a:lumMod val="50000"/>
                  <a:lumOff val="50000"/>
                </a:prstClr>
              </a:buClr>
              <a:buFont typeface="Arial" pitchFamily="34" charset="0"/>
              <a:buChar char="•"/>
            </a:pPr>
            <a:r>
              <a:rPr sz="3808"/>
              <a:t>Smart TVs have one (1) year product cycle. Software from newer models doesn’t often run in older models due to HW differences</a:t>
            </a:r>
          </a:p>
          <a:p>
            <a:pPr marL="621746" indent="-621746">
              <a:buClr>
                <a:prstClr val="black">
                  <a:lumMod val="50000"/>
                  <a:lumOff val="50000"/>
                </a:prstClr>
              </a:buClr>
              <a:buFont typeface="Arial" pitchFamily="34" charset="0"/>
              <a:buChar char="•"/>
            </a:pPr>
            <a:r>
              <a:rPr sz="3808"/>
              <a:t>Latest available SW is affected by 584 unique CVEs as of March 1, 2015</a:t>
            </a:r>
          </a:p>
          <a:p>
            <a:pPr marL="621746" indent="-621746">
              <a:buClr>
                <a:prstClr val="black">
                  <a:lumMod val="50000"/>
                  <a:lumOff val="50000"/>
                </a:prstClr>
              </a:buClr>
              <a:buFont typeface="Arial" pitchFamily="34" charset="0"/>
              <a:buChar char="•"/>
            </a:pPr>
            <a:r>
              <a:rPr sz="3808" i="1"/>
              <a:t>At which point consumer should determine that product is no longer sage to use?</a:t>
            </a:r>
          </a:p>
        </p:txBody>
      </p:sp>
      <p:sp>
        <p:nvSpPr>
          <p:cNvPr id="7" name="Rectangle 6"/>
          <p:cNvSpPr/>
          <p:nvPr/>
        </p:nvSpPr>
        <p:spPr>
          <a:xfrm>
            <a:off x="326732" y="6527532"/>
            <a:ext cx="7755649" cy="238848"/>
          </a:xfrm>
          <a:prstGeom prst="rect">
            <a:avLst/>
          </a:prstGeom>
        </p:spPr>
        <p:txBody>
          <a:bodyPr wrap="none">
            <a:spAutoFit/>
          </a:bodyPr>
          <a:lstStyle/>
          <a:p>
            <a:r>
              <a:rPr lang="en-US" sz="952" dirty="0">
                <a:solidFill>
                  <a:prstClr val="black"/>
                </a:solidFill>
                <a:latin typeface="Segoe Light" pitchFamily="34" charset="0"/>
              </a:rPr>
              <a:t>(* date may not be fully accurate, as e.g. partial OTA updates may have been delivered after this date as well ( see sec. update on Nov 2014)</a:t>
            </a:r>
            <a:endParaRPr lang="en-US" sz="952" dirty="0">
              <a:solidFill>
                <a:prstClr val="black"/>
              </a:solidFill>
            </a:endParaRPr>
          </a:p>
        </p:txBody>
      </p:sp>
      <p:sp>
        <p:nvSpPr>
          <p:cNvPr id="8" name="Rectangle 7"/>
          <p:cNvSpPr/>
          <p:nvPr/>
        </p:nvSpPr>
        <p:spPr>
          <a:xfrm>
            <a:off x="12242080" y="6783221"/>
            <a:ext cx="62172" cy="1036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prstClr val="white"/>
              </a:solidFill>
            </a:endParaRPr>
          </a:p>
        </p:txBody>
      </p:sp>
    </p:spTree>
    <p:extLst>
      <p:ext uri="{BB962C8B-B14F-4D97-AF65-F5344CB8AC3E}">
        <p14:creationId xmlns:p14="http://schemas.microsoft.com/office/powerpoint/2010/main" val="126485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1EF8F4-3127-4F0B-9FA1-9C31610D72B1}" type="slidenum">
              <a:rPr lang="en-US" smtClean="0"/>
              <a:pPr/>
              <a:t>32</a:t>
            </a:fld>
            <a:endParaRPr lang="en-US" dirty="0"/>
          </a:p>
        </p:txBody>
      </p:sp>
      <p:sp>
        <p:nvSpPr>
          <p:cNvPr id="5" name="Text Placeholder 4"/>
          <p:cNvSpPr>
            <a:spLocks noGrp="1"/>
          </p:cNvSpPr>
          <p:nvPr>
            <p:ph type="body" sz="quarter" idx="13"/>
          </p:nvPr>
        </p:nvSpPr>
        <p:spPr/>
        <p:txBody>
          <a:bodyPr/>
          <a:lstStyle/>
          <a:p>
            <a:r>
              <a:rPr lang="en-US" dirty="0" smtClean="0"/>
              <a:t>End of Life product </a:t>
            </a:r>
            <a:r>
              <a:rPr lang="en-US" sz="2176" b="1" dirty="0"/>
              <a:t>[outlasts it </a:t>
            </a:r>
            <a:r>
              <a:rPr lang="en-US" sz="2176" b="1" dirty="0" err="1"/>
              <a:t>fw</a:t>
            </a:r>
            <a:r>
              <a:rPr lang="en-US" sz="2176" b="1" dirty="0"/>
              <a:t>]</a:t>
            </a:r>
          </a:p>
        </p:txBody>
      </p:sp>
      <p:graphicFrame>
        <p:nvGraphicFramePr>
          <p:cNvPr id="6" name="Chart 5"/>
          <p:cNvGraphicFramePr>
            <a:graphicFrameLocks/>
          </p:cNvGraphicFramePr>
          <p:nvPr>
            <p:extLst/>
          </p:nvPr>
        </p:nvGraphicFramePr>
        <p:xfrm>
          <a:off x="-9106" y="1010320"/>
          <a:ext cx="10475870" cy="5984205"/>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p:cNvCxnSpPr/>
          <p:nvPr/>
        </p:nvCxnSpPr>
        <p:spPr>
          <a:xfrm>
            <a:off x="8187067" y="1884246"/>
            <a:ext cx="40262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76199" y="1197081"/>
            <a:ext cx="432218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187066" y="3260053"/>
            <a:ext cx="40113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01558" y="2572889"/>
            <a:ext cx="35818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66763" y="4638360"/>
            <a:ext cx="17615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187067" y="3951196"/>
            <a:ext cx="40262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187067" y="6029150"/>
            <a:ext cx="40262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436800" y="5327003"/>
            <a:ext cx="176158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54463" y="492207"/>
            <a:ext cx="1243471" cy="1243471"/>
          </a:xfrm>
          <a:prstGeom prst="rect">
            <a:avLst/>
          </a:prstGeom>
        </p:spPr>
        <p:txBody>
          <a:bodyPr vert="horz" wrap="none" lIns="123941" tIns="0" rIns="123941" bIns="61964" rtlCol="0" anchor="t" anchorCtr="0">
            <a:normAutofit/>
          </a:bodyPr>
          <a:lstStyle/>
          <a:p>
            <a:endParaRPr lang="en-US" sz="4896" dirty="0">
              <a:solidFill>
                <a:prstClr val="black"/>
              </a:solidFill>
              <a:latin typeface="Segoe Light" pitchFamily="34" charset="0"/>
            </a:endParaRPr>
          </a:p>
        </p:txBody>
      </p:sp>
      <p:sp>
        <p:nvSpPr>
          <p:cNvPr id="17" name="TextBox 16"/>
          <p:cNvSpPr txBox="1"/>
          <p:nvPr/>
        </p:nvSpPr>
        <p:spPr>
          <a:xfrm rot="16200000">
            <a:off x="12021102" y="5618490"/>
            <a:ext cx="1243471" cy="1243471"/>
          </a:xfrm>
          <a:prstGeom prst="rect">
            <a:avLst/>
          </a:prstGeom>
        </p:spPr>
        <p:txBody>
          <a:bodyPr vert="horz" wrap="none" lIns="123941" tIns="0" rIns="123941" bIns="61964" rtlCol="0" anchor="t" anchorCtr="0">
            <a:normAutofit/>
          </a:bodyPr>
          <a:lstStyle/>
          <a:p>
            <a:r>
              <a:rPr lang="en-US" sz="1088" b="1" dirty="0">
                <a:solidFill>
                  <a:srgbClr val="C00000"/>
                </a:solidFill>
                <a:latin typeface="Segoe Light" pitchFamily="34" charset="0"/>
              </a:rPr>
              <a:t>11/1/2023</a:t>
            </a:r>
          </a:p>
        </p:txBody>
      </p:sp>
      <p:cxnSp>
        <p:nvCxnSpPr>
          <p:cNvPr id="19" name="Straight Connector 18"/>
          <p:cNvCxnSpPr/>
          <p:nvPr/>
        </p:nvCxnSpPr>
        <p:spPr>
          <a:xfrm flipV="1">
            <a:off x="12124725" y="1071845"/>
            <a:ext cx="0" cy="4942323"/>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057412" y="615257"/>
            <a:ext cx="1243471" cy="1243471"/>
          </a:xfrm>
          <a:prstGeom prst="rect">
            <a:avLst/>
          </a:prstGeom>
        </p:spPr>
        <p:txBody>
          <a:bodyPr vert="horz" wrap="none" lIns="123941" tIns="0" rIns="123941" bIns="61964" rtlCol="0" anchor="t" anchorCtr="0">
            <a:normAutofit/>
          </a:bodyPr>
          <a:lstStyle/>
          <a:p>
            <a:pPr algn="r"/>
            <a:r>
              <a:rPr lang="en-US" sz="1360" b="1" dirty="0">
                <a:solidFill>
                  <a:prstClr val="black"/>
                </a:solidFill>
                <a:latin typeface="Segoe Light" pitchFamily="34" charset="0"/>
              </a:rPr>
              <a:t>Nov 2023. End of 100.000 hours</a:t>
            </a:r>
            <a:br>
              <a:rPr lang="en-US" sz="1360" b="1" dirty="0">
                <a:solidFill>
                  <a:prstClr val="black"/>
                </a:solidFill>
                <a:latin typeface="Segoe Light" pitchFamily="34" charset="0"/>
              </a:rPr>
            </a:br>
            <a:r>
              <a:rPr lang="en-US" sz="1360" b="1" dirty="0">
                <a:solidFill>
                  <a:prstClr val="black"/>
                </a:solidFill>
                <a:latin typeface="Segoe Light" pitchFamily="34" charset="0"/>
              </a:rPr>
              <a:t>average lifespan of LCD TV screen. </a:t>
            </a:r>
          </a:p>
        </p:txBody>
      </p:sp>
      <p:cxnSp>
        <p:nvCxnSpPr>
          <p:cNvPr id="21" name="Straight Connector 20"/>
          <p:cNvCxnSpPr/>
          <p:nvPr/>
        </p:nvCxnSpPr>
        <p:spPr>
          <a:xfrm flipV="1">
            <a:off x="8601557" y="1899228"/>
            <a:ext cx="0" cy="412992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325751" y="1396800"/>
            <a:ext cx="2047355" cy="720197"/>
          </a:xfrm>
          <a:prstGeom prst="rect">
            <a:avLst/>
          </a:prstGeom>
        </p:spPr>
        <p:txBody>
          <a:bodyPr wrap="none">
            <a:spAutoFit/>
          </a:bodyPr>
          <a:lstStyle/>
          <a:p>
            <a:r>
              <a:rPr lang="en-US" sz="1360" b="1" dirty="0">
                <a:solidFill>
                  <a:prstClr val="black"/>
                </a:solidFill>
                <a:latin typeface="Segoe Light" pitchFamily="34" charset="0"/>
              </a:rPr>
              <a:t>Today. March 1, 2015.</a:t>
            </a:r>
          </a:p>
          <a:p>
            <a:r>
              <a:rPr lang="en-US" sz="1360" b="1" dirty="0">
                <a:solidFill>
                  <a:prstClr val="black"/>
                </a:solidFill>
                <a:latin typeface="Segoe Light" pitchFamily="34" charset="0"/>
              </a:rPr>
              <a:t>584 unique CVEs in 23</a:t>
            </a:r>
          </a:p>
          <a:p>
            <a:r>
              <a:rPr lang="en-US" sz="1360" b="1" dirty="0">
                <a:solidFill>
                  <a:prstClr val="black"/>
                </a:solidFill>
                <a:latin typeface="Segoe Light" pitchFamily="34" charset="0"/>
              </a:rPr>
              <a:t>components</a:t>
            </a:r>
            <a:endParaRPr lang="en-US" sz="1360" dirty="0">
              <a:solidFill>
                <a:prstClr val="black"/>
              </a:solidFill>
            </a:endParaRPr>
          </a:p>
        </p:txBody>
      </p:sp>
      <p:sp>
        <p:nvSpPr>
          <p:cNvPr id="24" name="Left-Right Arrow 23"/>
          <p:cNvSpPr/>
          <p:nvPr/>
        </p:nvSpPr>
        <p:spPr>
          <a:xfrm>
            <a:off x="8784454" y="3911753"/>
            <a:ext cx="3177972" cy="1933800"/>
          </a:xfrm>
          <a:prstGeom prst="leftRightArrow">
            <a:avLst>
              <a:gd name="adj1" fmla="val 51549"/>
              <a:gd name="adj2" fmla="val 20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prstClr val="white"/>
              </a:solidFill>
            </a:endParaRPr>
          </a:p>
        </p:txBody>
      </p:sp>
      <p:sp>
        <p:nvSpPr>
          <p:cNvPr id="25" name="Rectangle 24"/>
          <p:cNvSpPr/>
          <p:nvPr/>
        </p:nvSpPr>
        <p:spPr>
          <a:xfrm>
            <a:off x="8876566" y="4459829"/>
            <a:ext cx="2876108" cy="1034257"/>
          </a:xfrm>
          <a:prstGeom prst="rect">
            <a:avLst/>
          </a:prstGeom>
        </p:spPr>
        <p:txBody>
          <a:bodyPr wrap="none">
            <a:spAutoFit/>
          </a:bodyPr>
          <a:lstStyle/>
          <a:p>
            <a:pPr algn="ctr"/>
            <a:r>
              <a:rPr lang="en-US" sz="1224" b="1" dirty="0">
                <a:solidFill>
                  <a:prstClr val="black"/>
                </a:solidFill>
                <a:latin typeface="Segoe Light" pitchFamily="34" charset="0"/>
              </a:rPr>
              <a:t>7 more years of expected</a:t>
            </a:r>
          </a:p>
          <a:p>
            <a:pPr algn="ctr"/>
            <a:r>
              <a:rPr lang="en-US" sz="1224" b="1" dirty="0">
                <a:solidFill>
                  <a:prstClr val="black"/>
                </a:solidFill>
                <a:latin typeface="Segoe Light" pitchFamily="34" charset="0"/>
              </a:rPr>
              <a:t>operation of the LCD TV</a:t>
            </a:r>
            <a:br>
              <a:rPr lang="en-US" sz="1224" b="1" dirty="0">
                <a:solidFill>
                  <a:prstClr val="black"/>
                </a:solidFill>
                <a:latin typeface="Segoe Light" pitchFamily="34" charset="0"/>
              </a:rPr>
            </a:br>
            <a:r>
              <a:rPr lang="en-US" sz="1224" b="1" dirty="0">
                <a:solidFill>
                  <a:prstClr val="black"/>
                </a:solidFill>
                <a:latin typeface="Segoe Light" pitchFamily="34" charset="0"/>
              </a:rPr>
              <a:t/>
            </a:r>
            <a:br>
              <a:rPr lang="en-US" sz="1224" b="1" dirty="0">
                <a:solidFill>
                  <a:prstClr val="black"/>
                </a:solidFill>
                <a:latin typeface="Segoe Light" pitchFamily="34" charset="0"/>
              </a:rPr>
            </a:br>
            <a:r>
              <a:rPr lang="en-US" sz="1224" b="1" dirty="0">
                <a:solidFill>
                  <a:prstClr val="black"/>
                </a:solidFill>
                <a:latin typeface="Segoe Light" pitchFamily="34" charset="0"/>
              </a:rPr>
              <a:t>    </a:t>
            </a:r>
            <a:r>
              <a:rPr lang="en-US" sz="952" b="1" dirty="0">
                <a:solidFill>
                  <a:prstClr val="black"/>
                </a:solidFill>
                <a:latin typeface="Segoe Light" pitchFamily="34" charset="0"/>
              </a:rPr>
              <a:t>( based on 100,000 hours average lifespan )</a:t>
            </a:r>
          </a:p>
          <a:p>
            <a:pPr algn="ctr"/>
            <a:endParaRPr lang="en-US" sz="1224" dirty="0">
              <a:solidFill>
                <a:prstClr val="black"/>
              </a:solidFill>
            </a:endParaRPr>
          </a:p>
        </p:txBody>
      </p:sp>
      <p:sp>
        <p:nvSpPr>
          <p:cNvPr id="28" name="Right Arrow 27"/>
          <p:cNvSpPr/>
          <p:nvPr/>
        </p:nvSpPr>
        <p:spPr>
          <a:xfrm rot="16200000">
            <a:off x="8798053" y="1379734"/>
            <a:ext cx="3150775" cy="2534995"/>
          </a:xfrm>
          <a:prstGeom prst="rightArrow">
            <a:avLst>
              <a:gd name="adj1" fmla="val 71276"/>
              <a:gd name="adj2" fmla="val 5000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prstClr val="white"/>
              </a:solidFill>
            </a:endParaRPr>
          </a:p>
        </p:txBody>
      </p:sp>
      <p:cxnSp>
        <p:nvCxnSpPr>
          <p:cNvPr id="29" name="Straight Connector 28"/>
          <p:cNvCxnSpPr/>
          <p:nvPr/>
        </p:nvCxnSpPr>
        <p:spPr>
          <a:xfrm flipV="1">
            <a:off x="1535245" y="3949207"/>
            <a:ext cx="0" cy="2064962"/>
          </a:xfrm>
          <a:prstGeom prst="line">
            <a:avLst/>
          </a:prstGeom>
          <a:ln w="28575">
            <a:solidFill>
              <a:srgbClr val="809E3F"/>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12773" y="3970430"/>
            <a:ext cx="1504600" cy="1243471"/>
          </a:xfrm>
          <a:prstGeom prst="rect">
            <a:avLst/>
          </a:prstGeom>
        </p:spPr>
        <p:txBody>
          <a:bodyPr vert="horz" wrap="none" lIns="123941" tIns="0" rIns="123941" bIns="61964" rtlCol="0" anchor="t" anchorCtr="0">
            <a:normAutofit/>
          </a:bodyPr>
          <a:lstStyle/>
          <a:p>
            <a:r>
              <a:rPr lang="en-US" sz="1360" b="1" dirty="0">
                <a:solidFill>
                  <a:prstClr val="black"/>
                </a:solidFill>
                <a:latin typeface="Segoe Light" pitchFamily="34" charset="0"/>
              </a:rPr>
              <a:t>2012 Smart TV lineup</a:t>
            </a:r>
            <a:br>
              <a:rPr lang="en-US" sz="1360" b="1" dirty="0">
                <a:solidFill>
                  <a:prstClr val="black"/>
                </a:solidFill>
                <a:latin typeface="Segoe Light" pitchFamily="34" charset="0"/>
              </a:rPr>
            </a:br>
            <a:r>
              <a:rPr lang="en-US" sz="1360" b="1" dirty="0">
                <a:solidFill>
                  <a:prstClr val="black"/>
                </a:solidFill>
                <a:latin typeface="Segoe Light" pitchFamily="34" charset="0"/>
              </a:rPr>
              <a:t>launched:</a:t>
            </a:r>
            <a:br>
              <a:rPr lang="en-US" sz="1360" b="1" dirty="0">
                <a:solidFill>
                  <a:prstClr val="black"/>
                </a:solidFill>
                <a:latin typeface="Segoe Light" pitchFamily="34" charset="0"/>
              </a:rPr>
            </a:br>
            <a:r>
              <a:rPr lang="en-US" sz="1360" b="1" dirty="0">
                <a:solidFill>
                  <a:prstClr val="black"/>
                </a:solidFill>
                <a:latin typeface="Segoe Light" pitchFamily="34" charset="0"/>
              </a:rPr>
              <a:t>Nov/Dec 2011</a:t>
            </a:r>
          </a:p>
        </p:txBody>
      </p:sp>
      <p:cxnSp>
        <p:nvCxnSpPr>
          <p:cNvPr id="39" name="Straight Arrow Connector 38"/>
          <p:cNvCxnSpPr/>
          <p:nvPr/>
        </p:nvCxnSpPr>
        <p:spPr>
          <a:xfrm flipH="1">
            <a:off x="8784454" y="6251376"/>
            <a:ext cx="956951"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9534160" y="6251377"/>
            <a:ext cx="207245" cy="207245"/>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9519177" y="6458622"/>
            <a:ext cx="2324644" cy="0"/>
          </a:xfrm>
          <a:prstGeom prst="straightConnector1">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0244537" y="6180627"/>
            <a:ext cx="662361" cy="259751"/>
          </a:xfrm>
          <a:prstGeom prst="rect">
            <a:avLst/>
          </a:prstGeom>
        </p:spPr>
        <p:txBody>
          <a:bodyPr wrap="none">
            <a:spAutoFit/>
          </a:bodyPr>
          <a:lstStyle/>
          <a:p>
            <a:r>
              <a:rPr lang="en-US" sz="1088" b="1" dirty="0">
                <a:solidFill>
                  <a:prstClr val="black"/>
                </a:solidFill>
                <a:latin typeface="Segoe Light" pitchFamily="34" charset="0"/>
              </a:rPr>
              <a:t>8 years</a:t>
            </a:r>
            <a:endParaRPr lang="en-US" sz="1088" dirty="0">
              <a:solidFill>
                <a:prstClr val="black"/>
              </a:solidFill>
            </a:endParaRPr>
          </a:p>
        </p:txBody>
      </p:sp>
      <p:cxnSp>
        <p:nvCxnSpPr>
          <p:cNvPr id="46" name="Straight Connector 45"/>
          <p:cNvCxnSpPr/>
          <p:nvPr/>
        </p:nvCxnSpPr>
        <p:spPr>
          <a:xfrm flipV="1">
            <a:off x="4353030" y="2572889"/>
            <a:ext cx="0" cy="346250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021828" y="1492774"/>
            <a:ext cx="1504600" cy="1655060"/>
          </a:xfrm>
          <a:prstGeom prst="rect">
            <a:avLst/>
          </a:prstGeom>
        </p:spPr>
        <p:txBody>
          <a:bodyPr vert="horz" wrap="none" lIns="123941" tIns="0" rIns="123941" bIns="61964" rtlCol="0" anchor="t" anchorCtr="0">
            <a:normAutofit/>
          </a:bodyPr>
          <a:lstStyle/>
          <a:p>
            <a:r>
              <a:rPr lang="en-US" sz="1360" b="1" dirty="0">
                <a:solidFill>
                  <a:prstClr val="black"/>
                </a:solidFill>
                <a:latin typeface="Segoe Light" pitchFamily="34" charset="0"/>
              </a:rPr>
              <a:t>Last firmware / SW update:</a:t>
            </a:r>
          </a:p>
          <a:p>
            <a:r>
              <a:rPr lang="en-US" sz="1360" b="1" dirty="0">
                <a:solidFill>
                  <a:prstClr val="black"/>
                </a:solidFill>
                <a:latin typeface="Segoe Light" pitchFamily="34" charset="0"/>
              </a:rPr>
              <a:t>Mar 2013 (*</a:t>
            </a:r>
            <a:br>
              <a:rPr lang="en-US" sz="1360" b="1" dirty="0">
                <a:solidFill>
                  <a:prstClr val="black"/>
                </a:solidFill>
                <a:latin typeface="Segoe Light" pitchFamily="34" charset="0"/>
              </a:rPr>
            </a:br>
            <a:r>
              <a:rPr lang="en-US" sz="1360" b="1" dirty="0">
                <a:solidFill>
                  <a:prstClr val="black"/>
                </a:solidFill>
                <a:latin typeface="Segoe Light" pitchFamily="34" charset="0"/>
              </a:rPr>
              <a:t>Approx. 178 unique CVEs</a:t>
            </a:r>
            <a:br>
              <a:rPr lang="en-US" sz="1360" b="1" dirty="0">
                <a:solidFill>
                  <a:prstClr val="black"/>
                </a:solidFill>
                <a:latin typeface="Segoe Light" pitchFamily="34" charset="0"/>
              </a:rPr>
            </a:br>
            <a:r>
              <a:rPr lang="en-US" sz="1360" b="1" dirty="0">
                <a:solidFill>
                  <a:prstClr val="black"/>
                </a:solidFill>
                <a:latin typeface="Segoe Light" pitchFamily="34" charset="0"/>
              </a:rPr>
              <a:t>affecting product at the</a:t>
            </a:r>
            <a:br>
              <a:rPr lang="en-US" sz="1360" b="1" dirty="0">
                <a:solidFill>
                  <a:prstClr val="black"/>
                </a:solidFill>
                <a:latin typeface="Segoe Light" pitchFamily="34" charset="0"/>
              </a:rPr>
            </a:br>
            <a:r>
              <a:rPr lang="en-US" sz="1360" b="1" dirty="0">
                <a:solidFill>
                  <a:prstClr val="black"/>
                </a:solidFill>
                <a:latin typeface="Segoe Light" pitchFamily="34" charset="0"/>
              </a:rPr>
              <a:t>moment of SW </a:t>
            </a:r>
            <a:r>
              <a:rPr lang="en-US" sz="1360" b="1" dirty="0" err="1">
                <a:solidFill>
                  <a:prstClr val="black"/>
                </a:solidFill>
                <a:latin typeface="Segoe Light" pitchFamily="34" charset="0"/>
              </a:rPr>
              <a:t>EoL</a:t>
            </a:r>
            <a:endParaRPr lang="en-US" sz="1360" b="1" dirty="0">
              <a:solidFill>
                <a:prstClr val="black"/>
              </a:solidFill>
              <a:latin typeface="Segoe Light" pitchFamily="34" charset="0"/>
            </a:endParaRPr>
          </a:p>
        </p:txBody>
      </p:sp>
      <p:cxnSp>
        <p:nvCxnSpPr>
          <p:cNvPr id="49" name="Straight Connector 48"/>
          <p:cNvCxnSpPr/>
          <p:nvPr/>
        </p:nvCxnSpPr>
        <p:spPr>
          <a:xfrm flipV="1">
            <a:off x="7668953" y="2979150"/>
            <a:ext cx="0" cy="3050000"/>
          </a:xfrm>
          <a:prstGeom prst="line">
            <a:avLst/>
          </a:prstGeom>
          <a:ln w="95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rot="16200000">
            <a:off x="7558291" y="4174395"/>
            <a:ext cx="1504600" cy="1243471"/>
          </a:xfrm>
          <a:prstGeom prst="rect">
            <a:avLst/>
          </a:prstGeom>
        </p:spPr>
        <p:txBody>
          <a:bodyPr vert="horz" wrap="none" lIns="123941" tIns="0" rIns="123941" bIns="61964" rtlCol="0" anchor="t" anchorCtr="0">
            <a:normAutofit/>
          </a:bodyPr>
          <a:lstStyle/>
          <a:p>
            <a:r>
              <a:rPr lang="en-US" sz="1224" dirty="0">
                <a:solidFill>
                  <a:prstClr val="black"/>
                </a:solidFill>
              </a:rPr>
              <a:t>Nov 2014: security update to</a:t>
            </a:r>
            <a:br>
              <a:rPr lang="en-US" sz="1224" dirty="0">
                <a:solidFill>
                  <a:prstClr val="black"/>
                </a:solidFill>
              </a:rPr>
            </a:br>
            <a:r>
              <a:rPr lang="en-US" sz="1224" dirty="0">
                <a:solidFill>
                  <a:prstClr val="black"/>
                </a:solidFill>
              </a:rPr>
              <a:t>patch curl, </a:t>
            </a:r>
            <a:r>
              <a:rPr lang="en-US" sz="1224" dirty="0" err="1">
                <a:solidFill>
                  <a:prstClr val="black"/>
                </a:solidFill>
              </a:rPr>
              <a:t>openssl</a:t>
            </a:r>
            <a:r>
              <a:rPr lang="en-US" sz="1224" dirty="0">
                <a:solidFill>
                  <a:prstClr val="black"/>
                </a:solidFill>
              </a:rPr>
              <a:t>, </a:t>
            </a:r>
            <a:r>
              <a:rPr lang="en-US" sz="1224" dirty="0" err="1">
                <a:solidFill>
                  <a:prstClr val="black"/>
                </a:solidFill>
              </a:rPr>
              <a:t>flash_player</a:t>
            </a:r>
            <a:r>
              <a:rPr lang="en-US" sz="1224" dirty="0">
                <a:solidFill>
                  <a:prstClr val="black"/>
                </a:solidFill>
              </a:rPr>
              <a:t>,</a:t>
            </a:r>
          </a:p>
          <a:p>
            <a:r>
              <a:rPr lang="en-US" sz="1224" dirty="0" err="1">
                <a:solidFill>
                  <a:prstClr val="black"/>
                </a:solidFill>
              </a:rPr>
              <a:t>ffmpeg</a:t>
            </a:r>
            <a:r>
              <a:rPr lang="en-US" sz="1224" dirty="0">
                <a:solidFill>
                  <a:prstClr val="black"/>
                </a:solidFill>
              </a:rPr>
              <a:t> , </a:t>
            </a:r>
            <a:r>
              <a:rPr lang="en-US" sz="1224" dirty="0" err="1">
                <a:solidFill>
                  <a:prstClr val="black"/>
                </a:solidFill>
              </a:rPr>
              <a:t>libpng</a:t>
            </a:r>
            <a:r>
              <a:rPr lang="en-US" sz="1224" dirty="0">
                <a:solidFill>
                  <a:prstClr val="black"/>
                </a:solidFill>
              </a:rPr>
              <a:t> and </a:t>
            </a:r>
            <a:r>
              <a:rPr lang="en-US" sz="1224" dirty="0" err="1">
                <a:solidFill>
                  <a:prstClr val="black"/>
                </a:solidFill>
              </a:rPr>
              <a:t>freetype</a:t>
            </a:r>
            <a:endParaRPr lang="en-US" sz="1224" dirty="0">
              <a:solidFill>
                <a:prstClr val="black"/>
              </a:solidFill>
            </a:endParaRPr>
          </a:p>
          <a:p>
            <a:r>
              <a:rPr lang="en-US" sz="1224" dirty="0">
                <a:solidFill>
                  <a:prstClr val="black"/>
                </a:solidFill>
              </a:rPr>
              <a:t/>
            </a:r>
            <a:br>
              <a:rPr lang="en-US" sz="1224" dirty="0">
                <a:solidFill>
                  <a:prstClr val="black"/>
                </a:solidFill>
              </a:rPr>
            </a:br>
            <a:endParaRPr lang="en-US" sz="1224" dirty="0">
              <a:solidFill>
                <a:prstClr val="black"/>
              </a:solidFill>
            </a:endParaRPr>
          </a:p>
        </p:txBody>
      </p:sp>
      <p:cxnSp>
        <p:nvCxnSpPr>
          <p:cNvPr id="59" name="Straight Arrow Connector 58"/>
          <p:cNvCxnSpPr/>
          <p:nvPr/>
        </p:nvCxnSpPr>
        <p:spPr>
          <a:xfrm>
            <a:off x="4353030" y="5588925"/>
            <a:ext cx="4248526" cy="0"/>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2960999" y="5085541"/>
            <a:ext cx="6217356" cy="510909"/>
          </a:xfrm>
          <a:prstGeom prst="rect">
            <a:avLst/>
          </a:prstGeom>
        </p:spPr>
        <p:txBody>
          <a:bodyPr>
            <a:spAutoFit/>
          </a:bodyPr>
          <a:lstStyle/>
          <a:p>
            <a:pPr algn="ctr"/>
            <a:r>
              <a:rPr lang="en-US" sz="1360" dirty="0">
                <a:solidFill>
                  <a:prstClr val="black"/>
                </a:solidFill>
                <a:latin typeface="Segoe Light" pitchFamily="34" charset="0"/>
              </a:rPr>
              <a:t>Approx. 0.58 new CVEs / day</a:t>
            </a:r>
            <a:br>
              <a:rPr lang="en-US" sz="1360" dirty="0">
                <a:solidFill>
                  <a:prstClr val="black"/>
                </a:solidFill>
                <a:latin typeface="Segoe Light" pitchFamily="34" charset="0"/>
              </a:rPr>
            </a:br>
            <a:r>
              <a:rPr lang="en-US" sz="1360" dirty="0">
                <a:solidFill>
                  <a:prstClr val="black"/>
                </a:solidFill>
                <a:latin typeface="Segoe Light" pitchFamily="34" charset="0"/>
              </a:rPr>
              <a:t>over the course of 23 months</a:t>
            </a:r>
            <a:endParaRPr lang="en-US" sz="1360" dirty="0">
              <a:solidFill>
                <a:prstClr val="black"/>
              </a:solidFill>
            </a:endParaRPr>
          </a:p>
        </p:txBody>
      </p:sp>
      <p:sp>
        <p:nvSpPr>
          <p:cNvPr id="62" name="Rectangle 61"/>
          <p:cNvSpPr/>
          <p:nvPr/>
        </p:nvSpPr>
        <p:spPr>
          <a:xfrm>
            <a:off x="9462083" y="1819938"/>
            <a:ext cx="1789529" cy="1557349"/>
          </a:xfrm>
          <a:prstGeom prst="rect">
            <a:avLst/>
          </a:prstGeom>
        </p:spPr>
        <p:txBody>
          <a:bodyPr wrap="none">
            <a:spAutoFit/>
          </a:bodyPr>
          <a:lstStyle/>
          <a:p>
            <a:pPr algn="ctr"/>
            <a:r>
              <a:rPr lang="en-US" sz="1360" dirty="0">
                <a:solidFill>
                  <a:prstClr val="black"/>
                </a:solidFill>
              </a:rPr>
              <a:t>Estimated</a:t>
            </a:r>
          </a:p>
          <a:p>
            <a:pPr algn="ctr"/>
            <a:r>
              <a:rPr lang="en-US" sz="1360" b="1" dirty="0">
                <a:solidFill>
                  <a:prstClr val="black"/>
                </a:solidFill>
              </a:rPr>
              <a:t>2276 CVEs</a:t>
            </a:r>
            <a:r>
              <a:rPr lang="en-US" sz="1360" dirty="0">
                <a:solidFill>
                  <a:prstClr val="black"/>
                </a:solidFill>
              </a:rPr>
              <a:t/>
            </a:r>
            <a:br>
              <a:rPr lang="en-US" sz="1360" dirty="0">
                <a:solidFill>
                  <a:prstClr val="black"/>
                </a:solidFill>
              </a:rPr>
            </a:br>
            <a:r>
              <a:rPr lang="en-US" sz="1360" dirty="0">
                <a:solidFill>
                  <a:prstClr val="black"/>
                </a:solidFill>
              </a:rPr>
              <a:t>affecting  Product</a:t>
            </a:r>
            <a:br>
              <a:rPr lang="en-US" sz="1360" dirty="0">
                <a:solidFill>
                  <a:prstClr val="black"/>
                </a:solidFill>
              </a:rPr>
            </a:br>
            <a:r>
              <a:rPr lang="en-US" sz="1360" dirty="0">
                <a:solidFill>
                  <a:prstClr val="black"/>
                </a:solidFill>
              </a:rPr>
              <a:t>by Nov 2023 based</a:t>
            </a:r>
            <a:br>
              <a:rPr lang="en-US" sz="1360" dirty="0">
                <a:solidFill>
                  <a:prstClr val="black"/>
                </a:solidFill>
              </a:rPr>
            </a:br>
            <a:r>
              <a:rPr lang="en-US" sz="1360" dirty="0">
                <a:solidFill>
                  <a:prstClr val="black"/>
                </a:solidFill>
              </a:rPr>
              <a:t>on historic 0.58 CVEs</a:t>
            </a:r>
          </a:p>
          <a:p>
            <a:pPr algn="ctr"/>
            <a:r>
              <a:rPr lang="en-US" sz="1360" dirty="0">
                <a:solidFill>
                  <a:prstClr val="black"/>
                </a:solidFill>
              </a:rPr>
              <a:t>per day</a:t>
            </a:r>
            <a:br>
              <a:rPr lang="en-US" sz="1360" dirty="0">
                <a:solidFill>
                  <a:prstClr val="black"/>
                </a:solidFill>
              </a:rPr>
            </a:br>
            <a:endParaRPr lang="en-US" sz="1360" dirty="0">
              <a:solidFill>
                <a:prstClr val="black"/>
              </a:solidFill>
            </a:endParaRPr>
          </a:p>
        </p:txBody>
      </p:sp>
      <p:sp>
        <p:nvSpPr>
          <p:cNvPr id="63" name="Rectangle 62"/>
          <p:cNvSpPr/>
          <p:nvPr/>
        </p:nvSpPr>
        <p:spPr>
          <a:xfrm>
            <a:off x="326732" y="6690882"/>
            <a:ext cx="7755649" cy="238848"/>
          </a:xfrm>
          <a:prstGeom prst="rect">
            <a:avLst/>
          </a:prstGeom>
        </p:spPr>
        <p:txBody>
          <a:bodyPr wrap="none">
            <a:spAutoFit/>
          </a:bodyPr>
          <a:lstStyle/>
          <a:p>
            <a:r>
              <a:rPr lang="en-US" sz="952" dirty="0">
                <a:solidFill>
                  <a:prstClr val="black"/>
                </a:solidFill>
                <a:latin typeface="Segoe Light" pitchFamily="34" charset="0"/>
              </a:rPr>
              <a:t>(* date may not be fully accurate, as e.g. partial OTA updates may have been delivered after this date as well ( see sec. update on Nov 2014)</a:t>
            </a:r>
            <a:endParaRPr lang="en-US" sz="952" dirty="0">
              <a:solidFill>
                <a:prstClr val="black"/>
              </a:solidFill>
            </a:endParaRPr>
          </a:p>
        </p:txBody>
      </p:sp>
      <p:cxnSp>
        <p:nvCxnSpPr>
          <p:cNvPr id="65" name="Straight Arrow Connector 64"/>
          <p:cNvCxnSpPr/>
          <p:nvPr/>
        </p:nvCxnSpPr>
        <p:spPr>
          <a:xfrm>
            <a:off x="2280579" y="3766908"/>
            <a:ext cx="26941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630550" y="2970820"/>
            <a:ext cx="1404551" cy="762003"/>
          </a:xfrm>
          <a:prstGeom prst="rect">
            <a:avLst/>
          </a:prstGeom>
        </p:spPr>
        <p:txBody>
          <a:bodyPr wrap="none">
            <a:spAutoFit/>
          </a:bodyPr>
          <a:lstStyle/>
          <a:p>
            <a:pPr algn="ctr"/>
            <a:r>
              <a:rPr lang="en-US" sz="1088" b="1" dirty="0">
                <a:solidFill>
                  <a:prstClr val="black"/>
                </a:solidFill>
                <a:latin typeface="Segoe Light" pitchFamily="34" charset="0"/>
              </a:rPr>
              <a:t>One year standard</a:t>
            </a:r>
            <a:br>
              <a:rPr lang="en-US" sz="1088" b="1" dirty="0">
                <a:solidFill>
                  <a:prstClr val="black"/>
                </a:solidFill>
                <a:latin typeface="Segoe Light" pitchFamily="34" charset="0"/>
              </a:rPr>
            </a:br>
            <a:r>
              <a:rPr lang="en-US" sz="1088" b="1" dirty="0">
                <a:solidFill>
                  <a:prstClr val="black"/>
                </a:solidFill>
                <a:latin typeface="Segoe Light" pitchFamily="34" charset="0"/>
              </a:rPr>
              <a:t>warranty for parts</a:t>
            </a:r>
            <a:br>
              <a:rPr lang="en-US" sz="1088" b="1" dirty="0">
                <a:solidFill>
                  <a:prstClr val="black"/>
                </a:solidFill>
                <a:latin typeface="Segoe Light" pitchFamily="34" charset="0"/>
              </a:rPr>
            </a:br>
            <a:r>
              <a:rPr lang="en-US" sz="1088" b="1" dirty="0">
                <a:solidFill>
                  <a:prstClr val="black"/>
                </a:solidFill>
                <a:latin typeface="Segoe Light" pitchFamily="34" charset="0"/>
              </a:rPr>
              <a:t>and labor from the</a:t>
            </a:r>
          </a:p>
          <a:p>
            <a:pPr algn="ctr"/>
            <a:r>
              <a:rPr lang="en-US" sz="1088" b="1" dirty="0">
                <a:solidFill>
                  <a:prstClr val="black"/>
                </a:solidFill>
                <a:latin typeface="Segoe Light" pitchFamily="34" charset="0"/>
              </a:rPr>
              <a:t>date of purchase</a:t>
            </a:r>
            <a:endParaRPr lang="en-US" sz="1088" dirty="0">
              <a:solidFill>
                <a:prstClr val="black"/>
              </a:solidFill>
            </a:endParaRPr>
          </a:p>
        </p:txBody>
      </p:sp>
      <p:sp>
        <p:nvSpPr>
          <p:cNvPr id="69" name="Left-Right Arrow 68"/>
          <p:cNvSpPr/>
          <p:nvPr/>
        </p:nvSpPr>
        <p:spPr>
          <a:xfrm>
            <a:off x="1581322" y="4765282"/>
            <a:ext cx="1735485" cy="592309"/>
          </a:xfrm>
          <a:prstGeom prst="leftRightArrow">
            <a:avLst>
              <a:gd name="adj1" fmla="val 51549"/>
              <a:gd name="adj2" fmla="val 20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prstClr val="white"/>
              </a:solidFill>
            </a:endParaRPr>
          </a:p>
        </p:txBody>
      </p:sp>
      <p:sp>
        <p:nvSpPr>
          <p:cNvPr id="70" name="Rectangle 69"/>
          <p:cNvSpPr/>
          <p:nvPr/>
        </p:nvSpPr>
        <p:spPr>
          <a:xfrm>
            <a:off x="1549017" y="4910461"/>
            <a:ext cx="1720343" cy="259751"/>
          </a:xfrm>
          <a:prstGeom prst="rect">
            <a:avLst/>
          </a:prstGeom>
        </p:spPr>
        <p:txBody>
          <a:bodyPr wrap="none">
            <a:spAutoFit/>
          </a:bodyPr>
          <a:lstStyle/>
          <a:p>
            <a:r>
              <a:rPr lang="en-US" sz="1088" b="1" dirty="0">
                <a:solidFill>
                  <a:prstClr val="black"/>
                </a:solidFill>
                <a:latin typeface="Segoe Light" pitchFamily="34" charset="0"/>
              </a:rPr>
              <a:t>One year product cycle</a:t>
            </a:r>
            <a:endParaRPr lang="en-US" sz="1088" dirty="0">
              <a:solidFill>
                <a:prstClr val="black"/>
              </a:solidFill>
            </a:endParaRPr>
          </a:p>
        </p:txBody>
      </p:sp>
      <p:sp>
        <p:nvSpPr>
          <p:cNvPr id="40" name="Rectangle 39"/>
          <p:cNvSpPr/>
          <p:nvPr/>
        </p:nvSpPr>
        <p:spPr>
          <a:xfrm>
            <a:off x="12242080" y="6783221"/>
            <a:ext cx="62172" cy="103623"/>
          </a:xfrm>
          <a:prstGeom prst="rect">
            <a:avLst/>
          </a:prstGeom>
          <a:solidFill>
            <a:srgbClr val="809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prstClr val="white"/>
              </a:solidFill>
            </a:endParaRPr>
          </a:p>
        </p:txBody>
      </p:sp>
    </p:spTree>
    <p:extLst>
      <p:ext uri="{BB962C8B-B14F-4D97-AF65-F5344CB8AC3E}">
        <p14:creationId xmlns:p14="http://schemas.microsoft.com/office/powerpoint/2010/main" val="369470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571500" indent="-571500">
              <a:buFont typeface="Arial" panose="020B0604020202020204" pitchFamily="34" charset="0"/>
              <a:buChar char="•"/>
            </a:pPr>
            <a:r>
              <a:rPr lang="en-US" dirty="0" smtClean="0"/>
              <a:t>The majority of IoT manufactures seem to be good at releasing updates to their software and even having auto-update features – for a while</a:t>
            </a:r>
          </a:p>
          <a:p>
            <a:pPr marL="571500" indent="-571500">
              <a:buFont typeface="Arial" panose="020B0604020202020204" pitchFamily="34" charset="0"/>
              <a:buChar char="•"/>
            </a:pPr>
            <a:r>
              <a:rPr lang="en-US" dirty="0" smtClean="0"/>
              <a:t>3rd Party components developers are typically good about both notifying the public about bugs in their code and providing prompt updates.</a:t>
            </a:r>
          </a:p>
          <a:p>
            <a:pPr marL="571500" indent="-571500">
              <a:buFont typeface="Arial" panose="020B0604020202020204" pitchFamily="34" charset="0"/>
              <a:buChar char="•"/>
            </a:pPr>
            <a:r>
              <a:rPr lang="en-US" dirty="0"/>
              <a:t>Manufacturers </a:t>
            </a:r>
            <a:r>
              <a:rPr lang="en-US" b="1" dirty="0"/>
              <a:t>don't</a:t>
            </a:r>
            <a:r>
              <a:rPr lang="en-US" dirty="0"/>
              <a:t> appear to exercise scrutiny on their cyber supply chain - e.g. incorporation 3rd party code updates are </a:t>
            </a:r>
            <a:r>
              <a:rPr lang="en-US" dirty="0" smtClean="0"/>
              <a:t>lacking.</a:t>
            </a:r>
          </a:p>
        </p:txBody>
      </p:sp>
      <p:sp>
        <p:nvSpPr>
          <p:cNvPr id="4" name="Slide Number Placeholder 3"/>
          <p:cNvSpPr>
            <a:spLocks noGrp="1"/>
          </p:cNvSpPr>
          <p:nvPr>
            <p:ph type="sldNum" sz="quarter" idx="12"/>
          </p:nvPr>
        </p:nvSpPr>
        <p:spPr/>
        <p:txBody>
          <a:bodyPr/>
          <a:lstStyle/>
          <a:p>
            <a:fld id="{701EF8F4-3127-4F0B-9FA1-9C31610D72B1}" type="slidenum">
              <a:rPr lang="en-US" smtClean="0"/>
              <a:pPr/>
              <a:t>33</a:t>
            </a:fld>
            <a:endParaRPr lang="en-US" dirty="0"/>
          </a:p>
        </p:txBody>
      </p:sp>
      <p:sp>
        <p:nvSpPr>
          <p:cNvPr id="5" name="Text Placeholder 4"/>
          <p:cNvSpPr>
            <a:spLocks noGrp="1"/>
          </p:cNvSpPr>
          <p:nvPr>
            <p:ph type="body" sz="quarter" idx="13"/>
          </p:nvPr>
        </p:nvSpPr>
        <p:spPr/>
        <p:txBody>
          <a:bodyPr/>
          <a:lstStyle/>
          <a:p>
            <a:r>
              <a:rPr lang="en-US" dirty="0" smtClean="0"/>
              <a:t>Study Conclusions</a:t>
            </a:r>
            <a:endParaRPr lang="en-US" dirty="0"/>
          </a:p>
        </p:txBody>
      </p:sp>
    </p:spTree>
    <p:extLst>
      <p:ext uri="{BB962C8B-B14F-4D97-AF65-F5344CB8AC3E}">
        <p14:creationId xmlns:p14="http://schemas.microsoft.com/office/powerpoint/2010/main" val="189515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Many of the IoT companies have never had to deal with software in their products.  This is new territory.</a:t>
            </a:r>
          </a:p>
          <a:p>
            <a:pPr lvl="1"/>
            <a:r>
              <a:rPr lang="en-US" dirty="0" smtClean="0"/>
              <a:t>Historically they designed a model, shipped it and then moved on and only ever revisited it if there was a safety recall.</a:t>
            </a:r>
          </a:p>
          <a:p>
            <a:pPr lvl="1"/>
            <a:r>
              <a:rPr lang="en-US" dirty="0" smtClean="0"/>
              <a:t>Historically when designing a refrigerator one doesn’t typically think about the risk it poses to washer and dryers on the same network</a:t>
            </a:r>
          </a:p>
          <a:p>
            <a:r>
              <a:rPr lang="en-US" dirty="0" smtClean="0"/>
              <a:t>For many of the new IoT companies the only end-of-life they dealt with was when the product stopped working  </a:t>
            </a:r>
          </a:p>
          <a:p>
            <a:pPr lvl="1"/>
            <a:r>
              <a:rPr lang="en-US" dirty="0" smtClean="0"/>
              <a:t>Historically manufactures supported a model until the warranty expired after which local repair companies dealt with it.</a:t>
            </a:r>
          </a:p>
          <a:p>
            <a:pPr lvl="1"/>
            <a:r>
              <a:rPr lang="en-US" dirty="0" smtClean="0"/>
              <a:t>Can your local repairman patch and update software?</a:t>
            </a:r>
          </a:p>
          <a:p>
            <a:endParaRPr lang="en-US" dirty="0"/>
          </a:p>
        </p:txBody>
      </p:sp>
      <p:sp>
        <p:nvSpPr>
          <p:cNvPr id="4" name="Slide Number Placeholder 3"/>
          <p:cNvSpPr>
            <a:spLocks noGrp="1"/>
          </p:cNvSpPr>
          <p:nvPr>
            <p:ph type="sldNum" sz="quarter" idx="12"/>
          </p:nvPr>
        </p:nvSpPr>
        <p:spPr/>
        <p:txBody>
          <a:bodyPr/>
          <a:lstStyle/>
          <a:p>
            <a:fld id="{701EF8F4-3127-4F0B-9FA1-9C31610D72B1}" type="slidenum">
              <a:rPr lang="en-US" smtClean="0"/>
              <a:pPr/>
              <a:t>34</a:t>
            </a:fld>
            <a:endParaRPr lang="en-US" dirty="0"/>
          </a:p>
        </p:txBody>
      </p:sp>
      <p:sp>
        <p:nvSpPr>
          <p:cNvPr id="5" name="Text Placeholder 4"/>
          <p:cNvSpPr>
            <a:spLocks noGrp="1"/>
          </p:cNvSpPr>
          <p:nvPr>
            <p:ph type="body" sz="quarter" idx="13"/>
          </p:nvPr>
        </p:nvSpPr>
        <p:spPr/>
        <p:txBody>
          <a:bodyPr/>
          <a:lstStyle/>
          <a:p>
            <a:r>
              <a:rPr lang="en-US" dirty="0" smtClean="0"/>
              <a:t>Service Cycle includes Software!</a:t>
            </a:r>
            <a:endParaRPr lang="en-US" dirty="0"/>
          </a:p>
        </p:txBody>
      </p:sp>
    </p:spTree>
    <p:extLst>
      <p:ext uri="{BB962C8B-B14F-4D97-AF65-F5344CB8AC3E}">
        <p14:creationId xmlns:p14="http://schemas.microsoft.com/office/powerpoint/2010/main" val="35447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363662"/>
            <a:ext cx="11887200" cy="5392245"/>
          </a:xfrm>
        </p:spPr>
        <p:txBody>
          <a:bodyPr/>
          <a:lstStyle/>
          <a:p>
            <a:r>
              <a:rPr lang="en-US" sz="3600" dirty="0" smtClean="0"/>
              <a:t>Implement a secure development lifecycle for devices that takes the factual lifetime into account. </a:t>
            </a:r>
          </a:p>
          <a:p>
            <a:r>
              <a:rPr lang="en-US" sz="3600" dirty="0" smtClean="0"/>
              <a:t>As networked software becomes safety-relevant and safety-critical, we should expect industry safety standards to broadly require auto-update support for patching critical vulnerabilities.</a:t>
            </a:r>
          </a:p>
          <a:p>
            <a:r>
              <a:rPr lang="en-US" sz="3600" dirty="0" smtClean="0"/>
              <a:t>We should also expect quality assurance companies to only issue certifications for products that include auto-update capabilities and software component tracking procedures.</a:t>
            </a:r>
            <a:endParaRPr lang="en-US" sz="3600" dirty="0"/>
          </a:p>
        </p:txBody>
      </p:sp>
      <p:sp>
        <p:nvSpPr>
          <p:cNvPr id="3" name="Title 2"/>
          <p:cNvSpPr>
            <a:spLocks noGrp="1"/>
          </p:cNvSpPr>
          <p:nvPr>
            <p:ph type="title"/>
          </p:nvPr>
        </p:nvSpPr>
        <p:spPr/>
        <p:txBody>
          <a:bodyPr/>
          <a:lstStyle/>
          <a:p>
            <a:r>
              <a:rPr lang="en-US" dirty="0" smtClean="0"/>
              <a:t>You will not have a choice; start early</a:t>
            </a:r>
            <a:endParaRPr lang="en-US" dirty="0"/>
          </a:p>
        </p:txBody>
      </p:sp>
    </p:spTree>
    <p:extLst>
      <p:ext uri="{BB962C8B-B14F-4D97-AF65-F5344CB8AC3E}">
        <p14:creationId xmlns:p14="http://schemas.microsoft.com/office/powerpoint/2010/main" val="36678747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sz="7200" dirty="0" smtClean="0"/>
              <a:t>Scale</a:t>
            </a:r>
            <a:endParaRPr lang="en-US" sz="7200" dirty="0"/>
          </a:p>
        </p:txBody>
      </p:sp>
    </p:spTree>
    <p:extLst>
      <p:ext uri="{BB962C8B-B14F-4D97-AF65-F5344CB8AC3E}">
        <p14:creationId xmlns:p14="http://schemas.microsoft.com/office/powerpoint/2010/main" val="85780864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Arrow 37"/>
          <p:cNvSpPr/>
          <p:nvPr/>
        </p:nvSpPr>
        <p:spPr>
          <a:xfrm rot="10800000">
            <a:off x="8751388" y="2680995"/>
            <a:ext cx="761275" cy="2110267"/>
          </a:xfrm>
          <a:prstGeom prst="rightArrow">
            <a:avLst>
              <a:gd name="adj1" fmla="val 50000"/>
              <a:gd name="adj2" fmla="val 80155"/>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36">
              <a:solidFill>
                <a:prstClr val="black"/>
              </a:solidFill>
            </a:endParaRPr>
          </a:p>
        </p:txBody>
      </p:sp>
      <p:sp>
        <p:nvSpPr>
          <p:cNvPr id="28" name="Rectangle 27"/>
          <p:cNvSpPr/>
          <p:nvPr/>
        </p:nvSpPr>
        <p:spPr>
          <a:xfrm>
            <a:off x="7734491" y="2591964"/>
            <a:ext cx="909797" cy="236238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28" dirty="0">
                <a:solidFill>
                  <a:prstClr val="black"/>
                </a:solidFill>
              </a:rPr>
              <a:t>Time Series and State Storage</a:t>
            </a:r>
          </a:p>
        </p:txBody>
      </p:sp>
      <p:sp>
        <p:nvSpPr>
          <p:cNvPr id="33" name="Right Arrow 32"/>
          <p:cNvSpPr/>
          <p:nvPr/>
        </p:nvSpPr>
        <p:spPr>
          <a:xfrm>
            <a:off x="6946203" y="2718022"/>
            <a:ext cx="761275" cy="2110267"/>
          </a:xfrm>
          <a:prstGeom prst="rightArrow">
            <a:avLst>
              <a:gd name="adj1" fmla="val 50000"/>
              <a:gd name="adj2" fmla="val 8015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36">
              <a:solidFill>
                <a:prstClr val="black"/>
              </a:solidFill>
            </a:endParaRPr>
          </a:p>
        </p:txBody>
      </p:sp>
      <p:sp>
        <p:nvSpPr>
          <p:cNvPr id="27" name="Rectangle 26"/>
          <p:cNvSpPr/>
          <p:nvPr/>
        </p:nvSpPr>
        <p:spPr>
          <a:xfrm>
            <a:off x="6078696" y="2554938"/>
            <a:ext cx="909797" cy="23623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28" dirty="0">
                <a:solidFill>
                  <a:prstClr val="white"/>
                </a:solidFill>
              </a:rPr>
              <a:t>Event Storage</a:t>
            </a:r>
            <a:br>
              <a:rPr lang="en-US" sz="1428" dirty="0">
                <a:solidFill>
                  <a:prstClr val="white"/>
                </a:solidFill>
              </a:rPr>
            </a:br>
            <a:r>
              <a:rPr lang="en-US" sz="1428" dirty="0">
                <a:solidFill>
                  <a:prstClr val="white"/>
                </a:solidFill>
              </a:rPr>
              <a:t> </a:t>
            </a:r>
            <a:br>
              <a:rPr lang="en-US" sz="1428" dirty="0">
                <a:solidFill>
                  <a:prstClr val="white"/>
                </a:solidFill>
              </a:rPr>
            </a:br>
            <a:r>
              <a:rPr lang="en-US" sz="1428" dirty="0">
                <a:solidFill>
                  <a:prstClr val="white"/>
                </a:solidFill>
              </a:rPr>
              <a:t>Real Time Analytics</a:t>
            </a:r>
          </a:p>
        </p:txBody>
      </p:sp>
      <p:sp>
        <p:nvSpPr>
          <p:cNvPr id="25" name="Left-Right Arrow 24"/>
          <p:cNvSpPr/>
          <p:nvPr/>
        </p:nvSpPr>
        <p:spPr>
          <a:xfrm>
            <a:off x="3031869" y="2681796"/>
            <a:ext cx="3217455" cy="2121531"/>
          </a:xfrm>
          <a:prstGeom prst="leftRightArrow">
            <a:avLst>
              <a:gd name="adj1" fmla="val 77335"/>
              <a:gd name="adj2" fmla="val 2902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836">
              <a:solidFill>
                <a:prstClr val="black"/>
              </a:solidFill>
            </a:endParaRPr>
          </a:p>
        </p:txBody>
      </p:sp>
      <p:sp>
        <p:nvSpPr>
          <p:cNvPr id="2" name="Title 1"/>
          <p:cNvSpPr>
            <a:spLocks noGrp="1"/>
          </p:cNvSpPr>
          <p:nvPr>
            <p:ph type="title"/>
          </p:nvPr>
        </p:nvSpPr>
        <p:spPr/>
        <p:txBody>
          <a:bodyPr/>
          <a:lstStyle/>
          <a:p>
            <a:r>
              <a:rPr lang="en-US" dirty="0" smtClean="0"/>
              <a:t>The Scale Challenge</a:t>
            </a:r>
            <a:endParaRPr lang="en-US" dirty="0"/>
          </a:p>
        </p:txBody>
      </p:sp>
      <p:sp>
        <p:nvSpPr>
          <p:cNvPr id="4" name="Freeform 127"/>
          <p:cNvSpPr>
            <a:spLocks noEditPoints="1"/>
          </p:cNvSpPr>
          <p:nvPr/>
        </p:nvSpPr>
        <p:spPr bwMode="black">
          <a:xfrm>
            <a:off x="1599141" y="2991762"/>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5" name="Freeform 127"/>
          <p:cNvSpPr>
            <a:spLocks noEditPoints="1"/>
          </p:cNvSpPr>
          <p:nvPr/>
        </p:nvSpPr>
        <p:spPr bwMode="black">
          <a:xfrm>
            <a:off x="1315515" y="2544549"/>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6" name="Freeform 127"/>
          <p:cNvSpPr>
            <a:spLocks noEditPoints="1"/>
          </p:cNvSpPr>
          <p:nvPr/>
        </p:nvSpPr>
        <p:spPr bwMode="black">
          <a:xfrm>
            <a:off x="1943559" y="2546550"/>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7" name="Freeform 127"/>
          <p:cNvSpPr>
            <a:spLocks noEditPoints="1"/>
          </p:cNvSpPr>
          <p:nvPr/>
        </p:nvSpPr>
        <p:spPr bwMode="black">
          <a:xfrm>
            <a:off x="2265481" y="3003142"/>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8" name="Freeform 127"/>
          <p:cNvSpPr>
            <a:spLocks noEditPoints="1"/>
          </p:cNvSpPr>
          <p:nvPr/>
        </p:nvSpPr>
        <p:spPr bwMode="black">
          <a:xfrm>
            <a:off x="1618377" y="3910025"/>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9" name="Freeform 127"/>
          <p:cNvSpPr>
            <a:spLocks noEditPoints="1"/>
          </p:cNvSpPr>
          <p:nvPr/>
        </p:nvSpPr>
        <p:spPr bwMode="black">
          <a:xfrm>
            <a:off x="1334751" y="3462812"/>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0" name="Freeform 127"/>
          <p:cNvSpPr>
            <a:spLocks noEditPoints="1"/>
          </p:cNvSpPr>
          <p:nvPr/>
        </p:nvSpPr>
        <p:spPr bwMode="black">
          <a:xfrm>
            <a:off x="1962796" y="3464813"/>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1" name="Freeform 127"/>
          <p:cNvSpPr>
            <a:spLocks noEditPoints="1"/>
          </p:cNvSpPr>
          <p:nvPr/>
        </p:nvSpPr>
        <p:spPr bwMode="black">
          <a:xfrm>
            <a:off x="2284717" y="3921405"/>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2" name="Freeform 127"/>
          <p:cNvSpPr>
            <a:spLocks noEditPoints="1"/>
          </p:cNvSpPr>
          <p:nvPr/>
        </p:nvSpPr>
        <p:spPr bwMode="black">
          <a:xfrm>
            <a:off x="1637614" y="4828288"/>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3" name="Freeform 127"/>
          <p:cNvSpPr>
            <a:spLocks noEditPoints="1"/>
          </p:cNvSpPr>
          <p:nvPr/>
        </p:nvSpPr>
        <p:spPr bwMode="black">
          <a:xfrm>
            <a:off x="1353988" y="4381075"/>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4" name="Freeform 127"/>
          <p:cNvSpPr>
            <a:spLocks noEditPoints="1"/>
          </p:cNvSpPr>
          <p:nvPr/>
        </p:nvSpPr>
        <p:spPr bwMode="black">
          <a:xfrm>
            <a:off x="1982032" y="4383076"/>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15" name="Freeform 127"/>
          <p:cNvSpPr>
            <a:spLocks noEditPoints="1"/>
          </p:cNvSpPr>
          <p:nvPr/>
        </p:nvSpPr>
        <p:spPr bwMode="black">
          <a:xfrm>
            <a:off x="2303954" y="4839669"/>
            <a:ext cx="526262" cy="394787"/>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solidFill>
              <a:schemeClr val="accent4">
                <a:lumMod val="50000"/>
              </a:schemeClr>
            </a:solidFill>
          </a:ln>
          <a:extLst/>
        </p:spPr>
        <p:txBody>
          <a:bodyPr vert="horz" wrap="square" lIns="93247" tIns="46623" rIns="93247" bIns="46623" numCol="1" anchor="t" anchorCtr="0" compatLnSpc="1">
            <a:prstTxWarp prst="textNoShape">
              <a:avLst/>
            </a:prstTxWarp>
          </a:bodyPr>
          <a:lstStyle/>
          <a:p>
            <a:endParaRPr lang="en-US" sz="1836">
              <a:solidFill>
                <a:prstClr val="black"/>
              </a:solidFill>
            </a:endParaRPr>
          </a:p>
        </p:txBody>
      </p:sp>
      <p:sp>
        <p:nvSpPr>
          <p:cNvPr id="20" name="Rectangle 19"/>
          <p:cNvSpPr/>
          <p:nvPr/>
        </p:nvSpPr>
        <p:spPr>
          <a:xfrm>
            <a:off x="3893487" y="2849674"/>
            <a:ext cx="1528035" cy="681129"/>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28" dirty="0">
                <a:solidFill>
                  <a:prstClr val="white"/>
                </a:solidFill>
              </a:rPr>
              <a:t>Device Software Management</a:t>
            </a:r>
          </a:p>
        </p:txBody>
      </p:sp>
      <p:sp>
        <p:nvSpPr>
          <p:cNvPr id="19" name="Rectangle 18"/>
          <p:cNvSpPr/>
          <p:nvPr/>
        </p:nvSpPr>
        <p:spPr>
          <a:xfrm>
            <a:off x="3876079" y="3930904"/>
            <a:ext cx="1528035" cy="666325"/>
          </a:xfrm>
          <a:prstGeom prst="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428" dirty="0">
                <a:solidFill>
                  <a:prstClr val="white"/>
                </a:solidFill>
              </a:rPr>
              <a:t>Device Identity Management</a:t>
            </a:r>
          </a:p>
        </p:txBody>
      </p:sp>
      <p:cxnSp>
        <p:nvCxnSpPr>
          <p:cNvPr id="23" name="Straight Arrow Connector 22"/>
          <p:cNvCxnSpPr/>
          <p:nvPr/>
        </p:nvCxnSpPr>
        <p:spPr>
          <a:xfrm>
            <a:off x="2993395" y="1845327"/>
            <a:ext cx="7174" cy="40245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80835" y="1869779"/>
            <a:ext cx="1192180" cy="382308"/>
          </a:xfrm>
          <a:prstGeom prst="rect">
            <a:avLst/>
          </a:prstGeom>
          <a:noFill/>
        </p:spPr>
        <p:txBody>
          <a:bodyPr wrap="none" rtlCol="0">
            <a:spAutoFit/>
          </a:bodyPr>
          <a:lstStyle/>
          <a:p>
            <a:r>
              <a:rPr lang="en-US" sz="1836" dirty="0">
                <a:solidFill>
                  <a:prstClr val="black"/>
                </a:solidFill>
              </a:rPr>
              <a:t>x Millions</a:t>
            </a:r>
          </a:p>
        </p:txBody>
      </p:sp>
      <p:sp>
        <p:nvSpPr>
          <p:cNvPr id="26" name="TextBox 25"/>
          <p:cNvSpPr txBox="1"/>
          <p:nvPr/>
        </p:nvSpPr>
        <p:spPr>
          <a:xfrm>
            <a:off x="4640096" y="5228570"/>
            <a:ext cx="1419891" cy="382308"/>
          </a:xfrm>
          <a:prstGeom prst="rect">
            <a:avLst/>
          </a:prstGeom>
          <a:noFill/>
        </p:spPr>
        <p:txBody>
          <a:bodyPr wrap="none" rtlCol="0">
            <a:spAutoFit/>
          </a:bodyPr>
          <a:lstStyle/>
          <a:p>
            <a:r>
              <a:rPr lang="en-US" sz="1836" dirty="0">
                <a:solidFill>
                  <a:prstClr val="black"/>
                </a:solidFill>
              </a:rPr>
              <a:t>x </a:t>
            </a:r>
            <a:r>
              <a:rPr lang="en-US" sz="1836" dirty="0" err="1">
                <a:solidFill>
                  <a:prstClr val="black"/>
                </a:solidFill>
              </a:rPr>
              <a:t>GByte</a:t>
            </a:r>
            <a:r>
              <a:rPr lang="en-US" sz="1836" dirty="0">
                <a:solidFill>
                  <a:prstClr val="black"/>
                </a:solidFill>
              </a:rPr>
              <a:t>/sec</a:t>
            </a:r>
          </a:p>
        </p:txBody>
      </p:sp>
      <p:sp>
        <p:nvSpPr>
          <p:cNvPr id="21" name="Rectangle 20"/>
          <p:cNvSpPr/>
          <p:nvPr/>
        </p:nvSpPr>
        <p:spPr>
          <a:xfrm>
            <a:off x="4709814" y="3404054"/>
            <a:ext cx="1262839" cy="664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28" dirty="0">
                <a:solidFill>
                  <a:prstClr val="white"/>
                </a:solidFill>
              </a:rPr>
              <a:t>Data Flow</a:t>
            </a:r>
          </a:p>
        </p:txBody>
      </p:sp>
      <p:sp>
        <p:nvSpPr>
          <p:cNvPr id="18" name="Rectangle 17"/>
          <p:cNvSpPr/>
          <p:nvPr/>
        </p:nvSpPr>
        <p:spPr>
          <a:xfrm>
            <a:off x="3406904" y="3404054"/>
            <a:ext cx="1249460" cy="6641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28" dirty="0">
                <a:solidFill>
                  <a:prstClr val="white"/>
                </a:solidFill>
              </a:rPr>
              <a:t>Connectivity</a:t>
            </a:r>
          </a:p>
        </p:txBody>
      </p:sp>
      <p:cxnSp>
        <p:nvCxnSpPr>
          <p:cNvPr id="29" name="Straight Arrow Connector 28"/>
          <p:cNvCxnSpPr/>
          <p:nvPr/>
        </p:nvCxnSpPr>
        <p:spPr>
          <a:xfrm flipH="1" flipV="1">
            <a:off x="3143839" y="5163343"/>
            <a:ext cx="3844653" cy="75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7734491" y="5155788"/>
            <a:ext cx="2972085" cy="75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829359" y="5234455"/>
            <a:ext cx="957211" cy="382308"/>
          </a:xfrm>
          <a:prstGeom prst="rect">
            <a:avLst/>
          </a:prstGeom>
          <a:noFill/>
        </p:spPr>
        <p:txBody>
          <a:bodyPr wrap="none" rtlCol="0">
            <a:spAutoFit/>
          </a:bodyPr>
          <a:lstStyle/>
          <a:p>
            <a:r>
              <a:rPr lang="en-US" sz="1836" dirty="0">
                <a:solidFill>
                  <a:prstClr val="black"/>
                </a:solidFill>
              </a:rPr>
              <a:t>x </a:t>
            </a:r>
            <a:r>
              <a:rPr lang="en-US" sz="1836" dirty="0" err="1">
                <a:solidFill>
                  <a:prstClr val="black"/>
                </a:solidFill>
              </a:rPr>
              <a:t>PByte</a:t>
            </a:r>
            <a:endParaRPr lang="en-US" sz="1836" dirty="0">
              <a:solidFill>
                <a:prstClr val="black"/>
              </a:solidFill>
            </a:endParaRPr>
          </a:p>
        </p:txBody>
      </p:sp>
      <p:sp>
        <p:nvSpPr>
          <p:cNvPr id="36" name="Rectangle 35"/>
          <p:cNvSpPr/>
          <p:nvPr/>
        </p:nvSpPr>
        <p:spPr>
          <a:xfrm>
            <a:off x="9442284" y="2591964"/>
            <a:ext cx="1006031" cy="236238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28" dirty="0">
                <a:solidFill>
                  <a:prstClr val="black"/>
                </a:solidFill>
              </a:rPr>
              <a:t>Historic and Predictive Analytics</a:t>
            </a:r>
          </a:p>
        </p:txBody>
      </p:sp>
      <p:sp>
        <p:nvSpPr>
          <p:cNvPr id="3" name="Down Arrow 2"/>
          <p:cNvSpPr/>
          <p:nvPr/>
        </p:nvSpPr>
        <p:spPr>
          <a:xfrm>
            <a:off x="3923587" y="1986358"/>
            <a:ext cx="457200" cy="799887"/>
          </a:xfrm>
          <a:prstGeom prst="downArrow">
            <a:avLst/>
          </a:prstGeom>
          <a:solidFill>
            <a:srgbClr val="FF0000"/>
          </a:soli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7" name="Down Arrow 36"/>
          <p:cNvSpPr/>
          <p:nvPr/>
        </p:nvSpPr>
        <p:spPr>
          <a:xfrm rot="10800000">
            <a:off x="3928055" y="4724135"/>
            <a:ext cx="457200" cy="799887"/>
          </a:xfrm>
          <a:prstGeom prst="downArrow">
            <a:avLst/>
          </a:prstGeom>
          <a:solidFill>
            <a:srgbClr val="FF0000"/>
          </a:soli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Tree>
    <p:extLst>
      <p:ext uri="{BB962C8B-B14F-4D97-AF65-F5344CB8AC3E}">
        <p14:creationId xmlns:p14="http://schemas.microsoft.com/office/powerpoint/2010/main" val="1594276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1135062"/>
            <a:ext cx="12041966" cy="4878388"/>
          </a:xfrm>
        </p:spPr>
        <p:txBody>
          <a:bodyPr anchor="ctr"/>
          <a:lstStyle/>
          <a:p>
            <a:r>
              <a:rPr lang="en-US" sz="4000" dirty="0" smtClean="0"/>
              <a:t>Device Identities.</a:t>
            </a:r>
            <a:br>
              <a:rPr lang="en-US" sz="4000" dirty="0" smtClean="0"/>
            </a:br>
            <a:r>
              <a:rPr lang="en-US" sz="4000" dirty="0" smtClean="0"/>
              <a:t>Device Management.</a:t>
            </a:r>
            <a:br>
              <a:rPr lang="en-US" sz="4000" dirty="0" smtClean="0"/>
            </a:br>
            <a:r>
              <a:rPr lang="en-US" sz="4000" dirty="0" smtClean="0"/>
              <a:t>Hyper Scale. </a:t>
            </a:r>
            <a:endParaRPr lang="en-US" sz="4000" dirty="0"/>
          </a:p>
        </p:txBody>
      </p:sp>
      <p:grpSp>
        <p:nvGrpSpPr>
          <p:cNvPr id="114" name="Group 113"/>
          <p:cNvGrpSpPr/>
          <p:nvPr/>
        </p:nvGrpSpPr>
        <p:grpSpPr>
          <a:xfrm>
            <a:off x="5075237" y="2833360"/>
            <a:ext cx="1577675" cy="1554656"/>
            <a:chOff x="427037" y="1439862"/>
            <a:chExt cx="1765029" cy="1656444"/>
          </a:xfrm>
        </p:grpSpPr>
        <p:grpSp>
          <p:nvGrpSpPr>
            <p:cNvPr id="14" name="Group 13"/>
            <p:cNvGrpSpPr/>
            <p:nvPr/>
          </p:nvGrpSpPr>
          <p:grpSpPr>
            <a:xfrm>
              <a:off x="427037" y="1439862"/>
              <a:ext cx="1764948" cy="152400"/>
              <a:chOff x="427037" y="1439862"/>
              <a:chExt cx="1764948" cy="152400"/>
            </a:xfrm>
          </p:grpSpPr>
          <p:sp>
            <p:nvSpPr>
              <p:cNvPr id="4" name="Rectangle 3"/>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27046" y="1606978"/>
              <a:ext cx="1764948" cy="152400"/>
              <a:chOff x="427037" y="1439862"/>
              <a:chExt cx="1764948" cy="152400"/>
            </a:xfrm>
          </p:grpSpPr>
          <p:sp>
            <p:nvSpPr>
              <p:cNvPr id="16" name="Rectangle 15"/>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427055" y="1774094"/>
              <a:ext cx="1764948" cy="152400"/>
              <a:chOff x="427037" y="1439862"/>
              <a:chExt cx="1764948" cy="152400"/>
            </a:xfrm>
          </p:grpSpPr>
          <p:sp>
            <p:nvSpPr>
              <p:cNvPr id="27" name="Rectangle 26"/>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p:cNvGrpSpPr/>
            <p:nvPr/>
          </p:nvGrpSpPr>
          <p:grpSpPr>
            <a:xfrm>
              <a:off x="427064" y="1941210"/>
              <a:ext cx="1764948" cy="152400"/>
              <a:chOff x="427037" y="1439862"/>
              <a:chExt cx="1764948" cy="152400"/>
            </a:xfrm>
          </p:grpSpPr>
          <p:sp>
            <p:nvSpPr>
              <p:cNvPr id="38" name="Rectangle 37"/>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Group 47"/>
            <p:cNvGrpSpPr/>
            <p:nvPr/>
          </p:nvGrpSpPr>
          <p:grpSpPr>
            <a:xfrm>
              <a:off x="427073" y="2108326"/>
              <a:ext cx="1764948" cy="152400"/>
              <a:chOff x="427037" y="1439862"/>
              <a:chExt cx="1764948" cy="152400"/>
            </a:xfrm>
          </p:grpSpPr>
          <p:sp>
            <p:nvSpPr>
              <p:cNvPr id="49" name="Rectangle 48"/>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427082" y="2275442"/>
              <a:ext cx="1764948" cy="152400"/>
              <a:chOff x="427037" y="1439862"/>
              <a:chExt cx="1764948" cy="152400"/>
            </a:xfrm>
          </p:grpSpPr>
          <p:sp>
            <p:nvSpPr>
              <p:cNvPr id="60" name="Rectangle 59"/>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427091" y="2442558"/>
              <a:ext cx="1764948" cy="152400"/>
              <a:chOff x="427037" y="1439862"/>
              <a:chExt cx="1764948" cy="152400"/>
            </a:xfrm>
          </p:grpSpPr>
          <p:sp>
            <p:nvSpPr>
              <p:cNvPr id="71" name="Rectangle 70"/>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1" name="Group 80"/>
            <p:cNvGrpSpPr/>
            <p:nvPr/>
          </p:nvGrpSpPr>
          <p:grpSpPr>
            <a:xfrm>
              <a:off x="427100" y="2609674"/>
              <a:ext cx="1764948" cy="152400"/>
              <a:chOff x="427037" y="1439862"/>
              <a:chExt cx="1764948" cy="152400"/>
            </a:xfrm>
          </p:grpSpPr>
          <p:sp>
            <p:nvSpPr>
              <p:cNvPr id="82" name="Rectangle 81"/>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2" name="Group 91"/>
            <p:cNvGrpSpPr/>
            <p:nvPr/>
          </p:nvGrpSpPr>
          <p:grpSpPr>
            <a:xfrm>
              <a:off x="427109" y="2776790"/>
              <a:ext cx="1764948" cy="152400"/>
              <a:chOff x="427037" y="1439862"/>
              <a:chExt cx="1764948" cy="152400"/>
            </a:xfrm>
          </p:grpSpPr>
          <p:sp>
            <p:nvSpPr>
              <p:cNvPr id="93" name="Rectangle 92"/>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p:cNvGrpSpPr/>
            <p:nvPr/>
          </p:nvGrpSpPr>
          <p:grpSpPr>
            <a:xfrm>
              <a:off x="427118" y="2943906"/>
              <a:ext cx="1764948" cy="152400"/>
              <a:chOff x="427037" y="1439862"/>
              <a:chExt cx="1764948" cy="152400"/>
            </a:xfrm>
          </p:grpSpPr>
          <p:sp>
            <p:nvSpPr>
              <p:cNvPr id="104" name="Rectangle 103"/>
              <p:cNvSpPr/>
              <p:nvPr/>
            </p:nvSpPr>
            <p:spPr bwMode="auto">
              <a:xfrm>
                <a:off x="42703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0620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78538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6455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114372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1322897"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1502069"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1681241"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1860413"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2039585" y="1439862"/>
                <a:ext cx="1524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59" name="TextBox 558"/>
          <p:cNvSpPr txBox="1"/>
          <p:nvPr/>
        </p:nvSpPr>
        <p:spPr>
          <a:xfrm>
            <a:off x="5429340" y="4547386"/>
            <a:ext cx="8694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rPr>
              <a:t>100</a:t>
            </a:r>
          </a:p>
        </p:txBody>
      </p:sp>
      <p:grpSp>
        <p:nvGrpSpPr>
          <p:cNvPr id="560" name="Group 559"/>
          <p:cNvGrpSpPr/>
          <p:nvPr/>
        </p:nvGrpSpPr>
        <p:grpSpPr>
          <a:xfrm>
            <a:off x="7513637" y="2826454"/>
            <a:ext cx="1577675" cy="1554656"/>
            <a:chOff x="427037" y="1439862"/>
            <a:chExt cx="1765029" cy="1656444"/>
          </a:xfrm>
        </p:grpSpPr>
        <p:grpSp>
          <p:nvGrpSpPr>
            <p:cNvPr id="561" name="Group 560"/>
            <p:cNvGrpSpPr/>
            <p:nvPr/>
          </p:nvGrpSpPr>
          <p:grpSpPr>
            <a:xfrm>
              <a:off x="427037" y="1439862"/>
              <a:ext cx="1764948" cy="152400"/>
              <a:chOff x="427037" y="1439862"/>
              <a:chExt cx="1764948" cy="152400"/>
            </a:xfrm>
          </p:grpSpPr>
          <p:sp>
            <p:nvSpPr>
              <p:cNvPr id="661" name="Rectangle 660"/>
              <p:cNvSpPr/>
              <p:nvPr/>
            </p:nvSpPr>
            <p:spPr bwMode="auto">
              <a:xfrm>
                <a:off x="427037" y="1439862"/>
                <a:ext cx="152400" cy="152400"/>
              </a:xfrm>
              <a:prstGeom prst="rect">
                <a:avLst/>
              </a:prstGeom>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2" name="Rectangle 66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3" name="Rectangle 66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4" name="Rectangle 66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5" name="Rectangle 66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6" name="Rectangle 66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7" name="Rectangle 66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2" name="Group 561"/>
            <p:cNvGrpSpPr/>
            <p:nvPr/>
          </p:nvGrpSpPr>
          <p:grpSpPr>
            <a:xfrm>
              <a:off x="427046" y="1606978"/>
              <a:ext cx="1764948" cy="152400"/>
              <a:chOff x="427037" y="1439862"/>
              <a:chExt cx="1764948" cy="152400"/>
            </a:xfrm>
          </p:grpSpPr>
          <p:sp>
            <p:nvSpPr>
              <p:cNvPr id="651" name="Rectangle 65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2" name="Rectangle 65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3" name="Rectangle 65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4" name="Rectangle 65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5" name="Rectangle 65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6" name="Rectangle 65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7" name="Rectangle 65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8" name="Rectangle 65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9" name="Rectangle 65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427055" y="1774094"/>
              <a:ext cx="1764948" cy="152400"/>
              <a:chOff x="427037" y="1439862"/>
              <a:chExt cx="1764948" cy="152400"/>
            </a:xfrm>
          </p:grpSpPr>
          <p:sp>
            <p:nvSpPr>
              <p:cNvPr id="641" name="Rectangle 64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8" name="Rectangle 64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9" name="Rectangle 64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427064" y="1941210"/>
              <a:ext cx="1764948" cy="152400"/>
              <a:chOff x="427037" y="1439862"/>
              <a:chExt cx="1764948" cy="152400"/>
            </a:xfrm>
          </p:grpSpPr>
          <p:sp>
            <p:nvSpPr>
              <p:cNvPr id="631" name="Rectangle 63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2" name="Rectangle 63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3" name="Rectangle 63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4" name="Rectangle 63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5" name="Rectangle 63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6" name="Rectangle 63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7" name="Rectangle 63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9" name="Rectangle 63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0" name="Rectangle 63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5" name="Group 564"/>
            <p:cNvGrpSpPr/>
            <p:nvPr/>
          </p:nvGrpSpPr>
          <p:grpSpPr>
            <a:xfrm>
              <a:off x="427073" y="2108326"/>
              <a:ext cx="1764948" cy="152400"/>
              <a:chOff x="427037" y="1439862"/>
              <a:chExt cx="1764948" cy="152400"/>
            </a:xfrm>
          </p:grpSpPr>
          <p:sp>
            <p:nvSpPr>
              <p:cNvPr id="621" name="Rectangle 62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2" name="Rectangle 62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3" name="Rectangle 62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4" name="Rectangle 62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5" name="Rectangle 62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6" name="Rectangle 62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7" name="Rectangle 62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8" name="Rectangle 62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9" name="Rectangle 62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0" name="Rectangle 62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6" name="Group 565"/>
            <p:cNvGrpSpPr/>
            <p:nvPr/>
          </p:nvGrpSpPr>
          <p:grpSpPr>
            <a:xfrm>
              <a:off x="427082" y="2275442"/>
              <a:ext cx="1764948" cy="152400"/>
              <a:chOff x="427037" y="1439862"/>
              <a:chExt cx="1764948" cy="152400"/>
            </a:xfrm>
          </p:grpSpPr>
          <p:sp>
            <p:nvSpPr>
              <p:cNvPr id="611" name="Rectangle 61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2" name="Rectangle 61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3" name="Rectangle 61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4" name="Rectangle 61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5" name="Rectangle 61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6" name="Rectangle 61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7" name="Rectangle 61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8" name="Rectangle 61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9" name="Rectangle 61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0" name="Rectangle 61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7" name="Group 566"/>
            <p:cNvGrpSpPr/>
            <p:nvPr/>
          </p:nvGrpSpPr>
          <p:grpSpPr>
            <a:xfrm>
              <a:off x="427091" y="2442558"/>
              <a:ext cx="1764948" cy="152400"/>
              <a:chOff x="427037" y="1439862"/>
              <a:chExt cx="1764948" cy="152400"/>
            </a:xfrm>
          </p:grpSpPr>
          <p:sp>
            <p:nvSpPr>
              <p:cNvPr id="601" name="Rectangle 60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2" name="Rectangle 60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3" name="Rectangle 60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4" name="Rectangle 60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6" name="Rectangle 60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8" name="Rectangle 60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9" name="Rectangle 60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0" name="Rectangle 60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8" name="Group 567"/>
            <p:cNvGrpSpPr/>
            <p:nvPr/>
          </p:nvGrpSpPr>
          <p:grpSpPr>
            <a:xfrm>
              <a:off x="427100" y="2609674"/>
              <a:ext cx="1764948" cy="152400"/>
              <a:chOff x="427037" y="1439862"/>
              <a:chExt cx="1764948" cy="152400"/>
            </a:xfrm>
          </p:grpSpPr>
          <p:sp>
            <p:nvSpPr>
              <p:cNvPr id="591" name="Rectangle 59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2" name="Rectangle 59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3" name="Rectangle 59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4" name="Rectangle 59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5" name="Rectangle 59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6" name="Rectangle 59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7" name="Rectangle 59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8" name="Rectangle 59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9" name="Rectangle 59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0" name="Rectangle 59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9" name="Group 568"/>
            <p:cNvGrpSpPr/>
            <p:nvPr/>
          </p:nvGrpSpPr>
          <p:grpSpPr>
            <a:xfrm>
              <a:off x="427109" y="2776790"/>
              <a:ext cx="1764948" cy="152400"/>
              <a:chOff x="427037" y="1439862"/>
              <a:chExt cx="1764948" cy="152400"/>
            </a:xfrm>
          </p:grpSpPr>
          <p:sp>
            <p:nvSpPr>
              <p:cNvPr id="581" name="Rectangle 58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2" name="Rectangle 58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3" name="Rectangle 58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4" name="Rectangle 58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5" name="Rectangle 58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6" name="Rectangle 58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7" name="Rectangle 58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9" name="Rectangle 58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0" name="Rectangle 58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70" name="Group 569"/>
            <p:cNvGrpSpPr/>
            <p:nvPr/>
          </p:nvGrpSpPr>
          <p:grpSpPr>
            <a:xfrm>
              <a:off x="427118" y="2943906"/>
              <a:ext cx="1764948" cy="152400"/>
              <a:chOff x="427037" y="1439862"/>
              <a:chExt cx="1764948" cy="152400"/>
            </a:xfrm>
          </p:grpSpPr>
          <p:sp>
            <p:nvSpPr>
              <p:cNvPr id="571" name="Rectangle 570"/>
              <p:cNvSpPr/>
              <p:nvPr/>
            </p:nvSpPr>
            <p:spPr bwMode="auto">
              <a:xfrm>
                <a:off x="42703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60620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78538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4" name="Rectangle 573"/>
              <p:cNvSpPr/>
              <p:nvPr/>
            </p:nvSpPr>
            <p:spPr bwMode="auto">
              <a:xfrm>
                <a:off x="96455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5" name="Rectangle 574"/>
              <p:cNvSpPr/>
              <p:nvPr/>
            </p:nvSpPr>
            <p:spPr bwMode="auto">
              <a:xfrm>
                <a:off x="114372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6" name="Rectangle 575"/>
              <p:cNvSpPr/>
              <p:nvPr/>
            </p:nvSpPr>
            <p:spPr bwMode="auto">
              <a:xfrm>
                <a:off x="1322897"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7" name="Rectangle 576"/>
              <p:cNvSpPr/>
              <p:nvPr/>
            </p:nvSpPr>
            <p:spPr bwMode="auto">
              <a:xfrm>
                <a:off x="1502069"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8" name="Rectangle 577"/>
              <p:cNvSpPr/>
              <p:nvPr/>
            </p:nvSpPr>
            <p:spPr bwMode="auto">
              <a:xfrm>
                <a:off x="1681241"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9" name="Rectangle 578"/>
              <p:cNvSpPr/>
              <p:nvPr/>
            </p:nvSpPr>
            <p:spPr bwMode="auto">
              <a:xfrm>
                <a:off x="1860413"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0" name="Rectangle 579"/>
              <p:cNvSpPr/>
              <p:nvPr/>
            </p:nvSpPr>
            <p:spPr bwMode="auto">
              <a:xfrm>
                <a:off x="2039585" y="1439862"/>
                <a:ext cx="152400" cy="152400"/>
              </a:xfrm>
              <a:prstGeom prst="rect">
                <a:avLst/>
              </a:prstGeom>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71" name="TextBox 670"/>
          <p:cNvSpPr txBox="1"/>
          <p:nvPr/>
        </p:nvSpPr>
        <p:spPr>
          <a:xfrm>
            <a:off x="7667364" y="4547386"/>
            <a:ext cx="127022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rPr>
              <a:t>10,000</a:t>
            </a:r>
          </a:p>
        </p:txBody>
      </p:sp>
      <p:grpSp>
        <p:nvGrpSpPr>
          <p:cNvPr id="672" name="Group 671"/>
          <p:cNvGrpSpPr/>
          <p:nvPr/>
        </p:nvGrpSpPr>
        <p:grpSpPr>
          <a:xfrm>
            <a:off x="10028237" y="2840266"/>
            <a:ext cx="1577675" cy="1554656"/>
            <a:chOff x="427037" y="1439862"/>
            <a:chExt cx="1765029" cy="1656444"/>
          </a:xfrm>
          <a:solidFill>
            <a:srgbClr val="FCD116"/>
          </a:solidFill>
        </p:grpSpPr>
        <p:grpSp>
          <p:nvGrpSpPr>
            <p:cNvPr id="673" name="Group 672"/>
            <p:cNvGrpSpPr/>
            <p:nvPr/>
          </p:nvGrpSpPr>
          <p:grpSpPr>
            <a:xfrm>
              <a:off x="427037" y="1439862"/>
              <a:ext cx="1764948" cy="152400"/>
              <a:chOff x="427037" y="1439862"/>
              <a:chExt cx="1764948" cy="152400"/>
            </a:xfrm>
            <a:grpFill/>
          </p:grpSpPr>
          <p:sp>
            <p:nvSpPr>
              <p:cNvPr id="773" name="Rectangle 772"/>
              <p:cNvSpPr/>
              <p:nvPr/>
            </p:nvSpPr>
            <p:spPr bwMode="auto">
              <a:xfrm>
                <a:off x="427037" y="1439862"/>
                <a:ext cx="152400" cy="1524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4" name="Rectangle 77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5" name="Rectangle 77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6" name="Rectangle 77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4" name="Group 673"/>
            <p:cNvGrpSpPr/>
            <p:nvPr/>
          </p:nvGrpSpPr>
          <p:grpSpPr>
            <a:xfrm>
              <a:off x="427046" y="1606978"/>
              <a:ext cx="1764948" cy="152400"/>
              <a:chOff x="427037" y="1439862"/>
              <a:chExt cx="1764948" cy="152400"/>
            </a:xfrm>
            <a:grpFill/>
          </p:grpSpPr>
          <p:sp>
            <p:nvSpPr>
              <p:cNvPr id="763" name="Rectangle 76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4" name="Rectangle 76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5" name="Rectangle 76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6" name="Rectangle 76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7" name="Rectangle 76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8" name="Rectangle 76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9" name="Rectangle 76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0" name="Rectangle 76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1" name="Rectangle 77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2" name="Rectangle 77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5" name="Group 674"/>
            <p:cNvGrpSpPr/>
            <p:nvPr/>
          </p:nvGrpSpPr>
          <p:grpSpPr>
            <a:xfrm>
              <a:off x="427055" y="1774094"/>
              <a:ext cx="1764948" cy="152400"/>
              <a:chOff x="427037" y="1439862"/>
              <a:chExt cx="1764948" cy="152400"/>
            </a:xfrm>
            <a:grpFill/>
          </p:grpSpPr>
          <p:sp>
            <p:nvSpPr>
              <p:cNvPr id="753" name="Rectangle 75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5" name="Rectangle 75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6" name="Rectangle 75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7" name="Rectangle 75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8" name="Rectangle 75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9" name="Rectangle 75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2" name="Rectangle 76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6" name="Group 675"/>
            <p:cNvGrpSpPr/>
            <p:nvPr/>
          </p:nvGrpSpPr>
          <p:grpSpPr>
            <a:xfrm>
              <a:off x="427064" y="1941210"/>
              <a:ext cx="1764948" cy="152400"/>
              <a:chOff x="427037" y="1439862"/>
              <a:chExt cx="1764948" cy="152400"/>
            </a:xfrm>
            <a:grpFill/>
          </p:grpSpPr>
          <p:sp>
            <p:nvSpPr>
              <p:cNvPr id="743" name="Rectangle 74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5" name="Rectangle 74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6" name="Rectangle 74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8" name="Rectangle 74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9" name="Rectangle 74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0" name="Rectangle 74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1" name="Rectangle 75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2" name="Rectangle 75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7" name="Group 676"/>
            <p:cNvGrpSpPr/>
            <p:nvPr/>
          </p:nvGrpSpPr>
          <p:grpSpPr>
            <a:xfrm>
              <a:off x="427073" y="2108326"/>
              <a:ext cx="1764948" cy="152400"/>
              <a:chOff x="427037" y="1439862"/>
              <a:chExt cx="1764948" cy="152400"/>
            </a:xfrm>
            <a:grpFill/>
          </p:grpSpPr>
          <p:sp>
            <p:nvSpPr>
              <p:cNvPr id="733" name="Rectangle 73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4" name="Rectangle 73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5" name="Rectangle 73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6" name="Rectangle 73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7" name="Rectangle 73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8" name="Rectangle 73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9" name="Rectangle 73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0" name="Rectangle 73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1" name="Rectangle 74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2" name="Rectangle 74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8" name="Group 677"/>
            <p:cNvGrpSpPr/>
            <p:nvPr/>
          </p:nvGrpSpPr>
          <p:grpSpPr>
            <a:xfrm>
              <a:off x="427082" y="2275442"/>
              <a:ext cx="1764948" cy="152400"/>
              <a:chOff x="427037" y="1439862"/>
              <a:chExt cx="1764948" cy="152400"/>
            </a:xfrm>
            <a:grpFill/>
          </p:grpSpPr>
          <p:sp>
            <p:nvSpPr>
              <p:cNvPr id="723" name="Rectangle 72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4" name="Rectangle 72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5" name="Rectangle 72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6" name="Rectangle 72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7" name="Rectangle 72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8" name="Rectangle 72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9" name="Rectangle 72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0" name="Rectangle 72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1" name="Rectangle 73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2" name="Rectangle 73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9" name="Group 678"/>
            <p:cNvGrpSpPr/>
            <p:nvPr/>
          </p:nvGrpSpPr>
          <p:grpSpPr>
            <a:xfrm>
              <a:off x="427091" y="2442558"/>
              <a:ext cx="1764948" cy="152400"/>
              <a:chOff x="427037" y="1439862"/>
              <a:chExt cx="1764948" cy="152400"/>
            </a:xfrm>
            <a:grpFill/>
          </p:grpSpPr>
          <p:sp>
            <p:nvSpPr>
              <p:cNvPr id="713" name="Rectangle 71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4" name="Rectangle 71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5" name="Rectangle 71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6" name="Rectangle 71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7" name="Rectangle 71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8" name="Rectangle 71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9" name="Rectangle 71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0" name="Rectangle 71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1" name="Rectangle 72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2" name="Rectangle 72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0" name="Group 679"/>
            <p:cNvGrpSpPr/>
            <p:nvPr/>
          </p:nvGrpSpPr>
          <p:grpSpPr>
            <a:xfrm>
              <a:off x="427100" y="2609674"/>
              <a:ext cx="1764948" cy="152400"/>
              <a:chOff x="427037" y="1439862"/>
              <a:chExt cx="1764948" cy="152400"/>
            </a:xfrm>
            <a:grpFill/>
          </p:grpSpPr>
          <p:sp>
            <p:nvSpPr>
              <p:cNvPr id="703" name="Rectangle 70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4" name="Rectangle 70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5" name="Rectangle 70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6" name="Rectangle 70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7" name="Rectangle 70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8" name="Rectangle 70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9" name="Rectangle 70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0" name="Rectangle 70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1" name="Rectangle 71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2" name="Rectangle 71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1" name="Group 680"/>
            <p:cNvGrpSpPr/>
            <p:nvPr/>
          </p:nvGrpSpPr>
          <p:grpSpPr>
            <a:xfrm>
              <a:off x="427109" y="2776790"/>
              <a:ext cx="1764948" cy="152400"/>
              <a:chOff x="427037" y="1439862"/>
              <a:chExt cx="1764948" cy="152400"/>
            </a:xfrm>
            <a:grpFill/>
          </p:grpSpPr>
          <p:sp>
            <p:nvSpPr>
              <p:cNvPr id="693" name="Rectangle 69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4" name="Rectangle 69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5" name="Rectangle 69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6" name="Rectangle 69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7" name="Rectangle 69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8" name="Rectangle 69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9" name="Rectangle 69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0" name="Rectangle 69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1" name="Rectangle 70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2" name="Rectangle 70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2" name="Group 681"/>
            <p:cNvGrpSpPr/>
            <p:nvPr/>
          </p:nvGrpSpPr>
          <p:grpSpPr>
            <a:xfrm>
              <a:off x="427118" y="2943906"/>
              <a:ext cx="1764948" cy="152400"/>
              <a:chOff x="427037" y="1439862"/>
              <a:chExt cx="1764948" cy="152400"/>
            </a:xfrm>
            <a:grpFill/>
          </p:grpSpPr>
          <p:sp>
            <p:nvSpPr>
              <p:cNvPr id="683" name="Rectangle 682"/>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4" name="Rectangle 683"/>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5" name="Rectangle 684"/>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6" name="Rectangle 685"/>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7" name="Rectangle 686"/>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8" name="Rectangle 687"/>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9" name="Rectangle 688"/>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0" name="Rectangle 689"/>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1" name="Rectangle 690"/>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2" name="Rectangle 691"/>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83" name="TextBox 782"/>
          <p:cNvSpPr txBox="1"/>
          <p:nvPr/>
        </p:nvSpPr>
        <p:spPr>
          <a:xfrm>
            <a:off x="9857032" y="4547386"/>
            <a:ext cx="167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prstClr val="black"/>
                    </a:gs>
                    <a:gs pos="30000">
                      <a:prstClr val="black"/>
                    </a:gs>
                  </a:gsLst>
                  <a:lin ang="5400000" scaled="0"/>
                </a:gradFill>
              </a:rPr>
              <a:t>1,000,000</a:t>
            </a:r>
          </a:p>
        </p:txBody>
      </p:sp>
      <p:cxnSp>
        <p:nvCxnSpPr>
          <p:cNvPr id="115" name="Straight Connector 114"/>
          <p:cNvCxnSpPr/>
          <p:nvPr/>
        </p:nvCxnSpPr>
        <p:spPr>
          <a:xfrm flipH="1">
            <a:off x="6652913" y="2965450"/>
            <a:ext cx="860724" cy="13978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endCxn id="13" idx="0"/>
          </p:cNvCxnSpPr>
          <p:nvPr/>
        </p:nvCxnSpPr>
        <p:spPr>
          <a:xfrm flipH="1">
            <a:off x="6584729" y="2833360"/>
            <a:ext cx="9289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H="1">
            <a:off x="9091240" y="2836541"/>
            <a:ext cx="92890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flipH="1">
            <a:off x="9091313" y="2969489"/>
            <a:ext cx="928835" cy="142543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a:off x="4861784" y="1289050"/>
            <a:ext cx="2028440" cy="1292662"/>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prstClr val="black"/>
                    </a:gs>
                    <a:gs pos="30000">
                      <a:prstClr val="black"/>
                    </a:gs>
                  </a:gsLst>
                  <a:lin ang="5400000" scaled="0"/>
                </a:gradFill>
              </a:rPr>
              <a:t>Makers.</a:t>
            </a:r>
            <a:br>
              <a:rPr lang="en-US" sz="2400" dirty="0" smtClean="0">
                <a:gradFill>
                  <a:gsLst>
                    <a:gs pos="2917">
                      <a:prstClr val="black"/>
                    </a:gs>
                    <a:gs pos="30000">
                      <a:prstClr val="black"/>
                    </a:gs>
                  </a:gsLst>
                  <a:lin ang="5400000" scaled="0"/>
                </a:gradFill>
              </a:rPr>
            </a:br>
            <a:r>
              <a:rPr lang="en-US" sz="2400" dirty="0" smtClean="0">
                <a:gradFill>
                  <a:gsLst>
                    <a:gs pos="2917">
                      <a:prstClr val="black"/>
                    </a:gs>
                    <a:gs pos="30000">
                      <a:prstClr val="black"/>
                    </a:gs>
                  </a:gsLst>
                  <a:lin ang="5400000" scaled="0"/>
                </a:gradFill>
              </a:rPr>
              <a:t>Prototypes.</a:t>
            </a:r>
            <a:br>
              <a:rPr lang="en-US" sz="2400" dirty="0" smtClean="0">
                <a:gradFill>
                  <a:gsLst>
                    <a:gs pos="2917">
                      <a:prstClr val="black"/>
                    </a:gs>
                    <a:gs pos="30000">
                      <a:prstClr val="black"/>
                    </a:gs>
                  </a:gsLst>
                  <a:lin ang="5400000" scaled="0"/>
                </a:gradFill>
              </a:rPr>
            </a:br>
            <a:r>
              <a:rPr lang="en-US" sz="2400" dirty="0" smtClean="0">
                <a:gradFill>
                  <a:gsLst>
                    <a:gs pos="2917">
                      <a:prstClr val="black"/>
                    </a:gs>
                    <a:gs pos="30000">
                      <a:prstClr val="black"/>
                    </a:gs>
                  </a:gsLst>
                  <a:lin ang="5400000" scaled="0"/>
                </a:gradFill>
              </a:rPr>
              <a:t>Hackathons.</a:t>
            </a:r>
          </a:p>
        </p:txBody>
      </p:sp>
      <p:sp>
        <p:nvSpPr>
          <p:cNvPr id="344" name="TextBox 343"/>
          <p:cNvSpPr txBox="1"/>
          <p:nvPr/>
        </p:nvSpPr>
        <p:spPr>
          <a:xfrm>
            <a:off x="7380843" y="1439726"/>
            <a:ext cx="1843262"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prstClr val="black"/>
                    </a:gs>
                    <a:gs pos="30000">
                      <a:prstClr val="black"/>
                    </a:gs>
                  </a:gsLst>
                  <a:lin ang="5400000" scaled="0"/>
                </a:gradFill>
              </a:rPr>
              <a:t>“Enterprise</a:t>
            </a:r>
            <a:br>
              <a:rPr lang="en-US" sz="2400" dirty="0" smtClean="0">
                <a:gradFill>
                  <a:gsLst>
                    <a:gs pos="2917">
                      <a:prstClr val="black"/>
                    </a:gs>
                    <a:gs pos="30000">
                      <a:prstClr val="black"/>
                    </a:gs>
                  </a:gsLst>
                  <a:lin ang="5400000" scaled="0"/>
                </a:gradFill>
              </a:rPr>
            </a:br>
            <a:r>
              <a:rPr lang="en-US" sz="2400" dirty="0" smtClean="0">
                <a:gradFill>
                  <a:gsLst>
                    <a:gs pos="2917">
                      <a:prstClr val="black"/>
                    </a:gs>
                    <a:gs pos="30000">
                      <a:prstClr val="black"/>
                    </a:gs>
                  </a:gsLst>
                  <a:lin ang="5400000" scaled="0"/>
                </a:gradFill>
              </a:rPr>
              <a:t>Scale”</a:t>
            </a:r>
          </a:p>
        </p:txBody>
      </p:sp>
      <p:sp>
        <p:nvSpPr>
          <p:cNvPr id="347" name="TextBox 346"/>
          <p:cNvSpPr txBox="1"/>
          <p:nvPr/>
        </p:nvSpPr>
        <p:spPr>
          <a:xfrm>
            <a:off x="9952643" y="1452863"/>
            <a:ext cx="1752723"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prstClr val="black"/>
                    </a:gs>
                    <a:gs pos="30000">
                      <a:prstClr val="black"/>
                    </a:gs>
                  </a:gsLst>
                  <a:lin ang="5400000" scaled="0"/>
                </a:gradFill>
              </a:rPr>
              <a:t>Consumer</a:t>
            </a:r>
            <a:br>
              <a:rPr lang="en-US" sz="2400" dirty="0" smtClean="0">
                <a:gradFill>
                  <a:gsLst>
                    <a:gs pos="2917">
                      <a:prstClr val="black"/>
                    </a:gs>
                    <a:gs pos="30000">
                      <a:prstClr val="black"/>
                    </a:gs>
                  </a:gsLst>
                  <a:lin ang="5400000" scaled="0"/>
                </a:gradFill>
              </a:rPr>
            </a:br>
            <a:r>
              <a:rPr lang="en-US" sz="2400" dirty="0" smtClean="0">
                <a:gradFill>
                  <a:gsLst>
                    <a:gs pos="2917">
                      <a:prstClr val="black"/>
                    </a:gs>
                    <a:gs pos="30000">
                      <a:prstClr val="black"/>
                    </a:gs>
                  </a:gsLst>
                  <a:lin ang="5400000" scaled="0"/>
                </a:gradFill>
              </a:rPr>
              <a:t>Products</a:t>
            </a:r>
          </a:p>
        </p:txBody>
      </p:sp>
    </p:spTree>
    <p:extLst>
      <p:ext uri="{BB962C8B-B14F-4D97-AF65-F5344CB8AC3E}">
        <p14:creationId xmlns:p14="http://schemas.microsoft.com/office/powerpoint/2010/main" val="36601546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sz="6600" dirty="0" smtClean="0"/>
              <a:t>Azure IoT Hub</a:t>
            </a:r>
            <a:endParaRPr lang="en-US" sz="6600" dirty="0"/>
          </a:p>
        </p:txBody>
      </p:sp>
    </p:spTree>
    <p:extLst>
      <p:ext uri="{BB962C8B-B14F-4D97-AF65-F5344CB8AC3E}">
        <p14:creationId xmlns:p14="http://schemas.microsoft.com/office/powerpoint/2010/main" val="25738443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11218" y="906462"/>
            <a:ext cx="7848604" cy="5257800"/>
          </a:xfrm>
        </p:spPr>
        <p:txBody>
          <a:bodyPr/>
          <a:lstStyle/>
          <a:p>
            <a:pPr marL="571500" indent="-571500">
              <a:buFont typeface="Arial" panose="020B0604020202020204" pitchFamily="34" charset="0"/>
              <a:buChar char="•"/>
            </a:pPr>
            <a:r>
              <a:rPr lang="en-US" dirty="0" smtClean="0"/>
              <a:t>Connected Things and the IoT</a:t>
            </a:r>
          </a:p>
          <a:p>
            <a:pPr marL="571500" indent="-571500">
              <a:buFont typeface="Arial" panose="020B0604020202020204" pitchFamily="34" charset="0"/>
              <a:buChar char="•"/>
            </a:pPr>
            <a:r>
              <a:rPr lang="en-US" dirty="0" smtClean="0"/>
              <a:t>Inventory – What We Already Know</a:t>
            </a:r>
          </a:p>
          <a:p>
            <a:pPr marL="571500" indent="-571500">
              <a:buFont typeface="Arial" panose="020B0604020202020204" pitchFamily="34" charset="0"/>
              <a:buChar char="•"/>
            </a:pPr>
            <a:r>
              <a:rPr lang="en-US" dirty="0" smtClean="0"/>
              <a:t>Security and Privacy Principles </a:t>
            </a:r>
          </a:p>
          <a:p>
            <a:pPr marL="571500" indent="-571500">
              <a:buFont typeface="Arial" panose="020B0604020202020204" pitchFamily="34" charset="0"/>
              <a:buChar char="•"/>
            </a:pPr>
            <a:r>
              <a:rPr lang="en-US" dirty="0" smtClean="0"/>
              <a:t>Azure IoT Services</a:t>
            </a:r>
          </a:p>
          <a:p>
            <a:pPr marL="571500" indent="-571500">
              <a:buFont typeface="Arial" panose="020B0604020202020204" pitchFamily="34" charset="0"/>
              <a:buChar char="•"/>
            </a:pPr>
            <a:r>
              <a:rPr lang="en-US" dirty="0" smtClean="0"/>
              <a:t>Outlook and Roadmap </a:t>
            </a:r>
            <a:endParaRPr lang="en-US" dirty="0"/>
          </a:p>
        </p:txBody>
      </p:sp>
      <p:sp>
        <p:nvSpPr>
          <p:cNvPr id="5" name="Title 4"/>
          <p:cNvSpPr>
            <a:spLocks noGrp="1"/>
          </p:cNvSpPr>
          <p:nvPr>
            <p:ph type="title"/>
          </p:nvPr>
        </p:nvSpPr>
        <p:spPr/>
        <p:txBody>
          <a:bodyPr/>
          <a:lstStyle/>
          <a:p>
            <a:r>
              <a:rPr lang="en-US" dirty="0" smtClean="0"/>
              <a:t>Agenda</a:t>
            </a:r>
            <a:endParaRPr lang="en-US" dirty="0"/>
          </a:p>
        </p:txBody>
      </p:sp>
      <p:pic>
        <p:nvPicPr>
          <p:cNvPr id="4" name="Picture Placeholder 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599" r="16599"/>
          <a:stretch>
            <a:fillRect/>
          </a:stretch>
        </p:blipFill>
        <p:spPr/>
      </p:pic>
    </p:spTree>
    <p:extLst>
      <p:ext uri="{BB962C8B-B14F-4D97-AF65-F5344CB8AC3E}">
        <p14:creationId xmlns:p14="http://schemas.microsoft.com/office/powerpoint/2010/main" val="387490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p:cNvSpPr/>
          <p:nvPr/>
        </p:nvSpPr>
        <p:spPr>
          <a:xfrm>
            <a:off x="10185267" y="1363206"/>
            <a:ext cx="694755" cy="4946796"/>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HTTPS</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AMQPS</a:t>
            </a:r>
            <a:endParaRPr lang="en-US" sz="1400" dirty="0">
              <a:solidFill>
                <a:prstClr val="black"/>
              </a:solidFill>
              <a:cs typeface="Segoe UI" panose="020B0502040204020203" pitchFamily="34" charset="0"/>
            </a:endParaRPr>
          </a:p>
        </p:txBody>
      </p:sp>
      <p:sp>
        <p:nvSpPr>
          <p:cNvPr id="2" name="Title 1"/>
          <p:cNvSpPr>
            <a:spLocks noGrp="1"/>
          </p:cNvSpPr>
          <p:nvPr>
            <p:ph type="title"/>
          </p:nvPr>
        </p:nvSpPr>
        <p:spPr/>
        <p:txBody>
          <a:bodyPr/>
          <a:lstStyle/>
          <a:p>
            <a:r>
              <a:rPr lang="en-US" dirty="0" smtClean="0"/>
              <a:t>Azure IoT Hub</a:t>
            </a:r>
            <a:endParaRPr lang="en-US" dirty="0"/>
          </a:p>
        </p:txBody>
      </p:sp>
      <p:sp>
        <p:nvSpPr>
          <p:cNvPr id="4" name="Rectangle 3"/>
          <p:cNvSpPr/>
          <p:nvPr/>
        </p:nvSpPr>
        <p:spPr>
          <a:xfrm>
            <a:off x="5254479" y="754062"/>
            <a:ext cx="4942376" cy="5878604"/>
          </a:xfrm>
          <a:prstGeom prst="rect">
            <a:avLst/>
          </a:prstGeom>
        </p:spPr>
        <p:style>
          <a:lnRef idx="1">
            <a:schemeClr val="accent5"/>
          </a:lnRef>
          <a:fillRef idx="3">
            <a:schemeClr val="accent5"/>
          </a:fillRef>
          <a:effectRef idx="2">
            <a:schemeClr val="accent5"/>
          </a:effectRef>
          <a:fontRef idx="minor">
            <a:schemeClr val="lt1"/>
          </a:fontRef>
        </p:style>
        <p:txBody>
          <a:bodyPr lIns="0" tIns="0" rIns="0" bIns="0" rtlCol="0" anchor="t"/>
          <a:lstStyle/>
          <a:p>
            <a:pPr algn="ctr"/>
            <a:r>
              <a:rPr lang="en-US" sz="2800" dirty="0" smtClean="0">
                <a:solidFill>
                  <a:prstClr val="white"/>
                </a:solidFill>
                <a:cs typeface="Segoe UI" panose="020B0502040204020203" pitchFamily="34" charset="0"/>
              </a:rPr>
              <a:t>IoT Hub</a:t>
            </a:r>
            <a:endParaRPr lang="en-US" sz="2800" dirty="0">
              <a:solidFill>
                <a:prstClr val="white"/>
              </a:solidFill>
              <a:cs typeface="Segoe UI" panose="020B0502040204020203" pitchFamily="34" charset="0"/>
            </a:endParaRPr>
          </a:p>
        </p:txBody>
      </p:sp>
      <p:grpSp>
        <p:nvGrpSpPr>
          <p:cNvPr id="5" name="Group 4"/>
          <p:cNvGrpSpPr/>
          <p:nvPr/>
        </p:nvGrpSpPr>
        <p:grpSpPr>
          <a:xfrm>
            <a:off x="96852" y="6272428"/>
            <a:ext cx="636228" cy="621761"/>
            <a:chOff x="427037" y="1439862"/>
            <a:chExt cx="1765029" cy="1656444"/>
          </a:xfrm>
          <a:solidFill>
            <a:srgbClr val="FCD116"/>
          </a:solidFill>
        </p:grpSpPr>
        <p:grpSp>
          <p:nvGrpSpPr>
            <p:cNvPr id="6" name="Group 5"/>
            <p:cNvGrpSpPr/>
            <p:nvPr/>
          </p:nvGrpSpPr>
          <p:grpSpPr>
            <a:xfrm>
              <a:off x="427037" y="1439862"/>
              <a:ext cx="1764948" cy="152400"/>
              <a:chOff x="427037" y="1439862"/>
              <a:chExt cx="1764948" cy="152400"/>
            </a:xfrm>
            <a:grpFill/>
          </p:grpSpPr>
          <p:sp>
            <p:nvSpPr>
              <p:cNvPr id="106" name="Rectangle 10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p:cNvGrpSpPr/>
            <p:nvPr/>
          </p:nvGrpSpPr>
          <p:grpSpPr>
            <a:xfrm>
              <a:off x="427046" y="1606978"/>
              <a:ext cx="1764948" cy="152400"/>
              <a:chOff x="427037" y="1439862"/>
              <a:chExt cx="1764948" cy="152400"/>
            </a:xfrm>
            <a:grpFill/>
          </p:grpSpPr>
          <p:sp>
            <p:nvSpPr>
              <p:cNvPr id="96" name="Rectangle 9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27055" y="1774094"/>
              <a:ext cx="1764948" cy="152400"/>
              <a:chOff x="427037" y="1439862"/>
              <a:chExt cx="1764948" cy="152400"/>
            </a:xfrm>
            <a:grpFill/>
          </p:grpSpPr>
          <p:sp>
            <p:nvSpPr>
              <p:cNvPr id="86" name="Rectangle 8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p:cNvGrpSpPr/>
            <p:nvPr/>
          </p:nvGrpSpPr>
          <p:grpSpPr>
            <a:xfrm>
              <a:off x="427064" y="1941210"/>
              <a:ext cx="1764948" cy="152400"/>
              <a:chOff x="427037" y="1439862"/>
              <a:chExt cx="1764948" cy="152400"/>
            </a:xfrm>
            <a:grpFill/>
          </p:grpSpPr>
          <p:sp>
            <p:nvSpPr>
              <p:cNvPr id="76" name="Rectangle 7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p:cNvGrpSpPr/>
            <p:nvPr/>
          </p:nvGrpSpPr>
          <p:grpSpPr>
            <a:xfrm>
              <a:off x="427073" y="2108326"/>
              <a:ext cx="1764948" cy="152400"/>
              <a:chOff x="427037" y="1439862"/>
              <a:chExt cx="1764948" cy="152400"/>
            </a:xfrm>
            <a:grpFill/>
          </p:grpSpPr>
          <p:sp>
            <p:nvSpPr>
              <p:cNvPr id="66" name="Rectangle 6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427082" y="2275442"/>
              <a:ext cx="1764948" cy="152400"/>
              <a:chOff x="427037" y="1439862"/>
              <a:chExt cx="1764948" cy="152400"/>
            </a:xfrm>
            <a:grpFill/>
          </p:grpSpPr>
          <p:sp>
            <p:nvSpPr>
              <p:cNvPr id="56" name="Rectangle 5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427091" y="2442558"/>
              <a:ext cx="1764948" cy="152400"/>
              <a:chOff x="427037" y="1439862"/>
              <a:chExt cx="1764948" cy="152400"/>
            </a:xfrm>
            <a:grpFill/>
          </p:grpSpPr>
          <p:sp>
            <p:nvSpPr>
              <p:cNvPr id="46" name="Rectangle 4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427100" y="2609674"/>
              <a:ext cx="1764948" cy="152400"/>
              <a:chOff x="427037" y="1439862"/>
              <a:chExt cx="1764948" cy="152400"/>
            </a:xfrm>
            <a:grpFill/>
          </p:grpSpPr>
          <p:sp>
            <p:nvSpPr>
              <p:cNvPr id="36" name="Rectangle 3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427109" y="2776790"/>
              <a:ext cx="1764948" cy="152400"/>
              <a:chOff x="427037" y="1439862"/>
              <a:chExt cx="1764948" cy="152400"/>
            </a:xfrm>
            <a:grpFill/>
          </p:grpSpPr>
          <p:sp>
            <p:nvSpPr>
              <p:cNvPr id="26" name="Rectangle 2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427118" y="2943906"/>
              <a:ext cx="1764948" cy="152400"/>
              <a:chOff x="427037" y="1439862"/>
              <a:chExt cx="1764948" cy="152400"/>
            </a:xfrm>
            <a:grpFill/>
          </p:grpSpPr>
          <p:sp>
            <p:nvSpPr>
              <p:cNvPr id="16" name="Rectangle 1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7" name="Straight Arrow Connector 116"/>
          <p:cNvCxnSpPr/>
          <p:nvPr/>
        </p:nvCxnSpPr>
        <p:spPr>
          <a:xfrm>
            <a:off x="350837" y="1566526"/>
            <a:ext cx="0" cy="4241969"/>
          </a:xfrm>
          <a:prstGeom prst="straightConnector1">
            <a:avLst/>
          </a:prstGeom>
          <a:ln>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680836" y="6245340"/>
            <a:ext cx="2147421"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prstClr val="black"/>
                    </a:gs>
                    <a:gs pos="30000">
                      <a:prstClr val="black"/>
                    </a:gs>
                  </a:gsLst>
                  <a:lin ang="5400000" scaled="0"/>
                </a:gradFill>
              </a:rPr>
              <a:t>Up to 10M Devices </a:t>
            </a:r>
            <a:br>
              <a:rPr lang="en-US" sz="1600" dirty="0" smtClean="0">
                <a:gradFill>
                  <a:gsLst>
                    <a:gs pos="2917">
                      <a:prstClr val="black"/>
                    </a:gs>
                    <a:gs pos="30000">
                      <a:prstClr val="black"/>
                    </a:gs>
                  </a:gsLst>
                  <a:lin ang="5400000" scaled="0"/>
                </a:gradFill>
              </a:rPr>
            </a:br>
            <a:r>
              <a:rPr lang="en-US" sz="1600" dirty="0" smtClean="0">
                <a:gradFill>
                  <a:gsLst>
                    <a:gs pos="2917">
                      <a:prstClr val="black"/>
                    </a:gs>
                    <a:gs pos="30000">
                      <a:prstClr val="black"/>
                    </a:gs>
                  </a:gsLst>
                  <a:lin ang="5400000" scaled="0"/>
                </a:gradFill>
              </a:rPr>
              <a:t>per Hub</a:t>
            </a:r>
          </a:p>
        </p:txBody>
      </p:sp>
      <p:sp>
        <p:nvSpPr>
          <p:cNvPr id="119" name="Rectangle 118"/>
          <p:cNvSpPr/>
          <p:nvPr/>
        </p:nvSpPr>
        <p:spPr>
          <a:xfrm>
            <a:off x="6539255" y="4525743"/>
            <a:ext cx="3505200" cy="540946"/>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Identity Registry</a:t>
            </a:r>
            <a:endParaRPr lang="en-US" sz="1600" dirty="0">
              <a:solidFill>
                <a:prstClr val="black"/>
              </a:solidFill>
              <a:cs typeface="Segoe UI" panose="020B0502040204020203" pitchFamily="34" charset="0"/>
            </a:endParaRPr>
          </a:p>
        </p:txBody>
      </p:sp>
      <p:sp>
        <p:nvSpPr>
          <p:cNvPr id="120" name="Rectangle 119"/>
          <p:cNvSpPr/>
          <p:nvPr/>
        </p:nvSpPr>
        <p:spPr>
          <a:xfrm>
            <a:off x="6539255" y="5485681"/>
            <a:ext cx="1676400" cy="603969"/>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Device Management</a:t>
            </a:r>
            <a:endParaRPr lang="en-US" sz="1600" dirty="0">
              <a:solidFill>
                <a:prstClr val="black"/>
              </a:solidFill>
              <a:cs typeface="Segoe UI" panose="020B0502040204020203" pitchFamily="34" charset="0"/>
            </a:endParaRPr>
          </a:p>
        </p:txBody>
      </p:sp>
      <p:sp>
        <p:nvSpPr>
          <p:cNvPr id="121" name="Rectangle 120"/>
          <p:cNvSpPr/>
          <p:nvPr/>
        </p:nvSpPr>
        <p:spPr>
          <a:xfrm>
            <a:off x="8368055" y="5485681"/>
            <a:ext cx="1676400" cy="603969"/>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Provisioning</a:t>
            </a:r>
            <a:endParaRPr lang="en-US" sz="1600" dirty="0">
              <a:solidFill>
                <a:prstClr val="black"/>
              </a:solidFill>
              <a:cs typeface="Segoe UI" panose="020B0502040204020203" pitchFamily="34" charset="0"/>
            </a:endParaRPr>
          </a:p>
        </p:txBody>
      </p:sp>
      <p:sp>
        <p:nvSpPr>
          <p:cNvPr id="116" name="Up Arrow 115"/>
          <p:cNvSpPr/>
          <p:nvPr/>
        </p:nvSpPr>
        <p:spPr>
          <a:xfrm>
            <a:off x="7148855" y="5068759"/>
            <a:ext cx="457200" cy="381804"/>
          </a:xfrm>
          <a:prstGeom prst="upArrow">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
        <p:nvSpPr>
          <p:cNvPr id="123" name="Rectangle 122"/>
          <p:cNvSpPr/>
          <p:nvPr/>
        </p:nvSpPr>
        <p:spPr>
          <a:xfrm>
            <a:off x="5118256" y="1365250"/>
            <a:ext cx="1165598" cy="4724400"/>
          </a:xfrm>
          <a:prstGeom prst="rect">
            <a:avLst/>
          </a:prstGeom>
        </p:spPr>
        <p:style>
          <a:lnRef idx="1">
            <a:schemeClr val="accent5"/>
          </a:lnRef>
          <a:fillRef idx="2">
            <a:schemeClr val="accent5"/>
          </a:fillRef>
          <a:effectRef idx="1">
            <a:schemeClr val="accent5"/>
          </a:effectRef>
          <a:fontRef idx="minor">
            <a:schemeClr val="dk1"/>
          </a:fontRef>
        </p:style>
        <p:txBody>
          <a:bodyPr lIns="182880" tIns="0" rIns="0" bIns="0" rtlCol="0" anchor="ctr"/>
          <a:lstStyle/>
          <a:p>
            <a:pPr algn="ctr"/>
            <a:r>
              <a:rPr lang="de-DE" sz="1600" dirty="0" smtClean="0">
                <a:solidFill>
                  <a:prstClr val="black"/>
                </a:solidFill>
                <a:cs typeface="Segoe UI" panose="020B0502040204020203" pitchFamily="34" charset="0"/>
              </a:rPr>
              <a:t>IoT Hub Gateway</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HTTPS,</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AMQPS</a:t>
            </a:r>
            <a:endParaRPr lang="en-US" sz="1600" dirty="0">
              <a:solidFill>
                <a:prstClr val="black"/>
              </a:solidFill>
              <a:cs typeface="Segoe UI" panose="020B0502040204020203" pitchFamily="34" charset="0"/>
            </a:endParaRPr>
          </a:p>
        </p:txBody>
      </p:sp>
      <p:sp>
        <p:nvSpPr>
          <p:cNvPr id="124" name="Left-Right Arrow 123"/>
          <p:cNvSpPr/>
          <p:nvPr/>
        </p:nvSpPr>
        <p:spPr>
          <a:xfrm>
            <a:off x="5417741" y="4726399"/>
            <a:ext cx="1257696" cy="111027"/>
          </a:xfrm>
          <a:prstGeom prst="leftRightArrow">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
        <p:nvSpPr>
          <p:cNvPr id="125" name="Rectangle 124"/>
          <p:cNvSpPr/>
          <p:nvPr/>
        </p:nvSpPr>
        <p:spPr>
          <a:xfrm>
            <a:off x="6562375" y="1382194"/>
            <a:ext cx="3505200" cy="2769957"/>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de-DE" sz="1600" dirty="0" smtClean="0">
                <a:solidFill>
                  <a:prstClr val="white"/>
                </a:solidFill>
                <a:cs typeface="Segoe UI" panose="020B0502040204020203" pitchFamily="34" charset="0"/>
              </a:rPr>
              <a:t>Data and Command Flow</a:t>
            </a:r>
            <a:endParaRPr lang="en-US" sz="1600" dirty="0">
              <a:solidFill>
                <a:prstClr val="white"/>
              </a:solidFill>
              <a:cs typeface="Segoe UI" panose="020B0502040204020203" pitchFamily="34" charset="0"/>
            </a:endParaRPr>
          </a:p>
        </p:txBody>
      </p:sp>
      <p:sp>
        <p:nvSpPr>
          <p:cNvPr id="126" name="Up Arrow 125"/>
          <p:cNvSpPr/>
          <p:nvPr/>
        </p:nvSpPr>
        <p:spPr>
          <a:xfrm>
            <a:off x="8977655" y="5066689"/>
            <a:ext cx="457200" cy="381804"/>
          </a:xfrm>
          <a:prstGeom prst="upArrow">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
        <p:nvSpPr>
          <p:cNvPr id="127" name="Left-Right Arrow 126"/>
          <p:cNvSpPr/>
          <p:nvPr/>
        </p:nvSpPr>
        <p:spPr>
          <a:xfrm>
            <a:off x="6075652" y="2529788"/>
            <a:ext cx="671806" cy="421626"/>
          </a:xfrm>
          <a:prstGeom prst="leftRightArrow">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grpSp>
        <p:nvGrpSpPr>
          <p:cNvPr id="128" name="Group 127"/>
          <p:cNvGrpSpPr/>
          <p:nvPr/>
        </p:nvGrpSpPr>
        <p:grpSpPr>
          <a:xfrm>
            <a:off x="7039745" y="2718606"/>
            <a:ext cx="1415503" cy="1329048"/>
            <a:chOff x="427037" y="1439862"/>
            <a:chExt cx="1765029" cy="1656444"/>
          </a:xfrm>
          <a:solidFill>
            <a:srgbClr val="FCD116"/>
          </a:solidFill>
        </p:grpSpPr>
        <p:grpSp>
          <p:nvGrpSpPr>
            <p:cNvPr id="129" name="Group 128"/>
            <p:cNvGrpSpPr/>
            <p:nvPr/>
          </p:nvGrpSpPr>
          <p:grpSpPr>
            <a:xfrm>
              <a:off x="427037" y="1439862"/>
              <a:ext cx="1764948" cy="152400"/>
              <a:chOff x="427037" y="1439862"/>
              <a:chExt cx="1764948" cy="152400"/>
            </a:xfrm>
            <a:grpFill/>
          </p:grpSpPr>
          <p:sp>
            <p:nvSpPr>
              <p:cNvPr id="229" name="Rectangle 22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427046" y="1606978"/>
              <a:ext cx="1764948" cy="152400"/>
              <a:chOff x="427037" y="1439862"/>
              <a:chExt cx="1764948" cy="152400"/>
            </a:xfrm>
            <a:grpFill/>
          </p:grpSpPr>
          <p:sp>
            <p:nvSpPr>
              <p:cNvPr id="219" name="Rectangle 21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a:off x="427055" y="1774094"/>
              <a:ext cx="1764948" cy="152400"/>
              <a:chOff x="427037" y="1439862"/>
              <a:chExt cx="1764948" cy="152400"/>
            </a:xfrm>
            <a:grpFill/>
          </p:grpSpPr>
          <p:sp>
            <p:nvSpPr>
              <p:cNvPr id="209" name="Rectangle 20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427064" y="1941210"/>
              <a:ext cx="1764948" cy="152400"/>
              <a:chOff x="427037" y="1439862"/>
              <a:chExt cx="1764948" cy="152400"/>
            </a:xfrm>
            <a:grpFill/>
          </p:grpSpPr>
          <p:sp>
            <p:nvSpPr>
              <p:cNvPr id="199" name="Rectangle 19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427073" y="2108326"/>
              <a:ext cx="1764948" cy="152400"/>
              <a:chOff x="427037" y="1439862"/>
              <a:chExt cx="1764948" cy="152400"/>
            </a:xfrm>
            <a:grpFill/>
          </p:grpSpPr>
          <p:sp>
            <p:nvSpPr>
              <p:cNvPr id="189" name="Rectangle 18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427082" y="2275442"/>
              <a:ext cx="1764948" cy="152400"/>
              <a:chOff x="427037" y="1439862"/>
              <a:chExt cx="1764948" cy="152400"/>
            </a:xfrm>
            <a:grpFill/>
          </p:grpSpPr>
          <p:sp>
            <p:nvSpPr>
              <p:cNvPr id="179" name="Rectangle 17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427091" y="2442558"/>
              <a:ext cx="1764948" cy="152400"/>
              <a:chOff x="427037" y="1439862"/>
              <a:chExt cx="1764948" cy="152400"/>
            </a:xfrm>
            <a:grpFill/>
          </p:grpSpPr>
          <p:sp>
            <p:nvSpPr>
              <p:cNvPr id="169" name="Rectangle 16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427100" y="2609674"/>
              <a:ext cx="1764948" cy="152400"/>
              <a:chOff x="427037" y="1439862"/>
              <a:chExt cx="1764948" cy="152400"/>
            </a:xfrm>
            <a:grpFill/>
          </p:grpSpPr>
          <p:sp>
            <p:nvSpPr>
              <p:cNvPr id="159" name="Rectangle 15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7" name="Group 136"/>
            <p:cNvGrpSpPr/>
            <p:nvPr/>
          </p:nvGrpSpPr>
          <p:grpSpPr>
            <a:xfrm>
              <a:off x="427109" y="2776790"/>
              <a:ext cx="1764948" cy="152400"/>
              <a:chOff x="427037" y="1439862"/>
              <a:chExt cx="1764948" cy="152400"/>
            </a:xfrm>
            <a:grpFill/>
          </p:grpSpPr>
          <p:sp>
            <p:nvSpPr>
              <p:cNvPr id="149" name="Rectangle 14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427118" y="2943906"/>
              <a:ext cx="1764948" cy="152400"/>
              <a:chOff x="427037" y="1439862"/>
              <a:chExt cx="1764948" cy="152400"/>
            </a:xfrm>
            <a:grpFill/>
          </p:grpSpPr>
          <p:sp>
            <p:nvSpPr>
              <p:cNvPr id="139" name="Rectangle 138"/>
              <p:cNvSpPr/>
              <p:nvPr/>
            </p:nvSpPr>
            <p:spPr bwMode="auto">
              <a:xfrm>
                <a:off x="42703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60620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8538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455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14372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322897"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502069"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1681241"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860413"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2039585" y="1439862"/>
                <a:ext cx="152400" cy="152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9" name="TextBox 238"/>
          <p:cNvSpPr txBox="1"/>
          <p:nvPr/>
        </p:nvSpPr>
        <p:spPr>
          <a:xfrm>
            <a:off x="8488881" y="2876341"/>
            <a:ext cx="1329210" cy="960263"/>
          </a:xfrm>
          <a:prstGeom prst="rect">
            <a:avLst/>
          </a:prstGeom>
          <a:noFill/>
        </p:spPr>
        <p:txBody>
          <a:bodyPr wrap="none" lIns="182880" tIns="146304" rIns="182880" bIns="146304" rtlCol="0">
            <a:spAutoFit/>
          </a:bodyPr>
          <a:lstStyle/>
          <a:p>
            <a:pPr algn="ctr">
              <a:lnSpc>
                <a:spcPct val="90000"/>
              </a:lnSpc>
              <a:spcAft>
                <a:spcPts val="600"/>
              </a:spcAft>
            </a:pPr>
            <a:r>
              <a:rPr lang="de-DE" sz="1600" dirty="0" smtClean="0">
                <a:solidFill>
                  <a:prstClr val="white">
                    <a:lumMod val="95000"/>
                  </a:prstClr>
                </a:solidFill>
              </a:rPr>
              <a:t>Per-</a:t>
            </a:r>
            <a:r>
              <a:rPr lang="de-DE" sz="1600" dirty="0" err="1" smtClean="0">
                <a:solidFill>
                  <a:prstClr val="white">
                    <a:lumMod val="95000"/>
                  </a:prstClr>
                </a:solidFill>
              </a:rPr>
              <a:t>device</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command</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queues</a:t>
            </a:r>
            <a:endParaRPr lang="en-US" sz="1600" dirty="0" err="1" smtClean="0">
              <a:solidFill>
                <a:prstClr val="white">
                  <a:lumMod val="95000"/>
                </a:prstClr>
              </a:solidFill>
            </a:endParaRPr>
          </a:p>
        </p:txBody>
      </p:sp>
      <p:sp>
        <p:nvSpPr>
          <p:cNvPr id="240" name="Left Arrow 239"/>
          <p:cNvSpPr/>
          <p:nvPr/>
        </p:nvSpPr>
        <p:spPr>
          <a:xfrm>
            <a:off x="6698812" y="3158167"/>
            <a:ext cx="228600" cy="438118"/>
          </a:xfrm>
          <a:prstGeom prst="leftArrow">
            <a:avLst>
              <a:gd name="adj1" fmla="val 50000"/>
              <a:gd name="adj2" fmla="val 7706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cxnSp>
        <p:nvCxnSpPr>
          <p:cNvPr id="242" name="Straight Connector 241"/>
          <p:cNvCxnSpPr/>
          <p:nvPr/>
        </p:nvCxnSpPr>
        <p:spPr>
          <a:xfrm>
            <a:off x="6813112" y="2584450"/>
            <a:ext cx="30643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6994344" y="1840695"/>
            <a:ext cx="3524844" cy="609600"/>
          </a:xfrm>
          <a:prstGeom prst="rect">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de-DE" sz="1600" dirty="0" smtClean="0">
                <a:solidFill>
                  <a:prstClr val="black"/>
                </a:solidFill>
                <a:cs typeface="Segoe UI" panose="020B0502040204020203" pitchFamily="34" charset="0"/>
              </a:rPr>
              <a:t>Event Hub</a:t>
            </a:r>
            <a:endParaRPr lang="en-US" sz="1600" dirty="0">
              <a:solidFill>
                <a:prstClr val="black"/>
              </a:solidFill>
              <a:cs typeface="Segoe UI" panose="020B0502040204020203" pitchFamily="34" charset="0"/>
            </a:endParaRPr>
          </a:p>
        </p:txBody>
      </p:sp>
      <p:sp>
        <p:nvSpPr>
          <p:cNvPr id="244" name="Left Arrow 243"/>
          <p:cNvSpPr/>
          <p:nvPr/>
        </p:nvSpPr>
        <p:spPr>
          <a:xfrm rot="10800000">
            <a:off x="6699333" y="1921912"/>
            <a:ext cx="228600" cy="438118"/>
          </a:xfrm>
          <a:prstGeom prst="leftArrow">
            <a:avLst>
              <a:gd name="adj1" fmla="val 50000"/>
              <a:gd name="adj2" fmla="val 7706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5" name="Rectangle 244"/>
          <p:cNvSpPr/>
          <p:nvPr/>
        </p:nvSpPr>
        <p:spPr bwMode="auto">
          <a:xfrm>
            <a:off x="596857" y="1664726"/>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Arrow Connector 246"/>
          <p:cNvCxnSpPr>
            <a:stCxn id="245" idx="3"/>
          </p:cNvCxnSpPr>
          <p:nvPr/>
        </p:nvCxnSpPr>
        <p:spPr>
          <a:xfrm flipV="1">
            <a:off x="733080" y="1734939"/>
            <a:ext cx="4385176" cy="1305"/>
          </a:xfrm>
          <a:prstGeom prst="straightConnector1">
            <a:avLst/>
          </a:prstGeom>
          <a:ln>
            <a:solidFill>
              <a:srgbClr val="5EC21A"/>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3260026" y="2238003"/>
            <a:ext cx="1055804" cy="1542527"/>
          </a:xfrm>
          <a:prstGeom prst="rect">
            <a:avLst/>
          </a:prstGeom>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algn="ctr"/>
            <a:r>
              <a:rPr lang="de-DE" sz="1400" dirty="0">
                <a:solidFill>
                  <a:prstClr val="white"/>
                </a:solidFill>
                <a:cs typeface="Segoe UI" panose="020B0502040204020203" pitchFamily="34" charset="0"/>
              </a:rPr>
              <a:t>Self-</a:t>
            </a:r>
            <a:r>
              <a:rPr lang="de-DE" sz="1400" dirty="0" err="1">
                <a:solidFill>
                  <a:prstClr val="white"/>
                </a:solidFill>
                <a:cs typeface="Segoe UI" panose="020B0502040204020203" pitchFamily="34" charset="0"/>
              </a:rPr>
              <a:t>Hosted</a:t>
            </a:r>
            <a:r>
              <a:rPr lang="de-DE" sz="1400" dirty="0">
                <a:solidFill>
                  <a:prstClr val="white"/>
                </a:solidFill>
                <a:cs typeface="Segoe UI" panose="020B0502040204020203" pitchFamily="34" charset="0"/>
              </a:rPr>
              <a:t> Gateway</a:t>
            </a:r>
            <a:br>
              <a:rPr lang="de-DE" sz="1400" dirty="0">
                <a:solidFill>
                  <a:prstClr val="white"/>
                </a:solidFill>
                <a:cs typeface="Segoe UI" panose="020B0502040204020203" pitchFamily="34" charset="0"/>
              </a:rPr>
            </a:br>
            <a:r>
              <a:rPr lang="de-DE" sz="1400" dirty="0">
                <a:solidFill>
                  <a:prstClr val="white"/>
                </a:solidFill>
                <a:cs typeface="Segoe UI" panose="020B0502040204020203" pitchFamily="34" charset="0"/>
              </a:rPr>
              <a:t/>
            </a:r>
            <a:br>
              <a:rPr lang="de-DE" sz="1400" dirty="0">
                <a:solidFill>
                  <a:prstClr val="white"/>
                </a:solidFill>
                <a:cs typeface="Segoe UI" panose="020B0502040204020203" pitchFamily="34" charset="0"/>
              </a:rPr>
            </a:br>
            <a:r>
              <a:rPr lang="de-DE" sz="1400" dirty="0" smtClean="0">
                <a:solidFill>
                  <a:prstClr val="white"/>
                </a:solidFill>
                <a:cs typeface="Segoe UI" panose="020B0502040204020203" pitchFamily="34" charset="0"/>
              </a:rPr>
              <a:t>MQTT,</a:t>
            </a:r>
            <a:r>
              <a:rPr lang="de-DE" sz="1400" dirty="0">
                <a:solidFill>
                  <a:prstClr val="white"/>
                </a:solidFill>
                <a:cs typeface="Segoe UI" panose="020B0502040204020203" pitchFamily="34" charset="0"/>
              </a:rPr>
              <a:t/>
            </a:r>
            <a:br>
              <a:rPr lang="de-DE" sz="1400" dirty="0">
                <a:solidFill>
                  <a:prstClr val="white"/>
                </a:solidFill>
                <a:cs typeface="Segoe UI" panose="020B0502040204020203" pitchFamily="34" charset="0"/>
              </a:rPr>
            </a:br>
            <a:r>
              <a:rPr lang="de-DE" sz="1400" dirty="0" smtClean="0">
                <a:solidFill>
                  <a:prstClr val="white"/>
                </a:solidFill>
                <a:cs typeface="Segoe UI" panose="020B0502040204020203" pitchFamily="34" charset="0"/>
              </a:rPr>
              <a:t>Custom</a:t>
            </a:r>
            <a:endParaRPr lang="en-US" sz="1400" dirty="0">
              <a:solidFill>
                <a:prstClr val="white"/>
              </a:solidFill>
              <a:cs typeface="Segoe UI" panose="020B0502040204020203" pitchFamily="34" charset="0"/>
            </a:endParaRPr>
          </a:p>
        </p:txBody>
      </p:sp>
      <p:sp>
        <p:nvSpPr>
          <p:cNvPr id="251" name="Rectangle 250"/>
          <p:cNvSpPr/>
          <p:nvPr/>
        </p:nvSpPr>
        <p:spPr bwMode="auto">
          <a:xfrm>
            <a:off x="596857" y="2397475"/>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Arrow Connector 251"/>
          <p:cNvCxnSpPr>
            <a:stCxn id="251" idx="3"/>
          </p:cNvCxnSpPr>
          <p:nvPr/>
        </p:nvCxnSpPr>
        <p:spPr>
          <a:xfrm flipV="1">
            <a:off x="733080" y="2468273"/>
            <a:ext cx="2520798" cy="7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4" name="Rectangle 253"/>
          <p:cNvSpPr/>
          <p:nvPr/>
        </p:nvSpPr>
        <p:spPr bwMode="auto">
          <a:xfrm>
            <a:off x="596857" y="3130224"/>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Arrow Connector 255"/>
          <p:cNvCxnSpPr/>
          <p:nvPr/>
        </p:nvCxnSpPr>
        <p:spPr>
          <a:xfrm>
            <a:off x="4316625" y="2987844"/>
            <a:ext cx="808574" cy="6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1571234" y="2763317"/>
            <a:ext cx="1055804" cy="1573429"/>
          </a:xfrm>
          <a:prstGeom prst="rect">
            <a:avLst/>
          </a:prstGeom>
        </p:spPr>
        <p:style>
          <a:lnRef idx="1">
            <a:schemeClr val="accent2"/>
          </a:lnRef>
          <a:fillRef idx="3">
            <a:schemeClr val="accent2"/>
          </a:fillRef>
          <a:effectRef idx="2">
            <a:schemeClr val="accent2"/>
          </a:effectRef>
          <a:fontRef idx="minor">
            <a:schemeClr val="lt1"/>
          </a:fontRef>
        </p:style>
        <p:txBody>
          <a:bodyPr lIns="91440" tIns="91440" rIns="91440" bIns="91440" rtlCol="0" anchor="ctr"/>
          <a:lstStyle/>
          <a:p>
            <a:pPr algn="ctr"/>
            <a:r>
              <a:rPr lang="de-DE" sz="1400" dirty="0" smtClean="0">
                <a:solidFill>
                  <a:prstClr val="white"/>
                </a:solidFill>
                <a:cs typeface="Segoe UI" panose="020B0502040204020203" pitchFamily="34" charset="0"/>
              </a:rPr>
              <a:t>Field Gateway</a:t>
            </a:r>
            <a:r>
              <a:rPr lang="de-DE" sz="1400" dirty="0">
                <a:solidFill>
                  <a:prstClr val="white"/>
                </a:solidFill>
                <a:cs typeface="Segoe UI" panose="020B0502040204020203" pitchFamily="34" charset="0"/>
              </a:rPr>
              <a:t/>
            </a:r>
            <a:br>
              <a:rPr lang="de-DE" sz="1400" dirty="0">
                <a:solidFill>
                  <a:prstClr val="white"/>
                </a:solidFill>
                <a:cs typeface="Segoe UI" panose="020B0502040204020203" pitchFamily="34" charset="0"/>
              </a:rPr>
            </a:br>
            <a:r>
              <a:rPr lang="de-DE" sz="1400" dirty="0">
                <a:solidFill>
                  <a:prstClr val="white"/>
                </a:solidFill>
                <a:cs typeface="Segoe UI" panose="020B0502040204020203" pitchFamily="34" charset="0"/>
              </a:rPr>
              <a:t/>
            </a:r>
            <a:br>
              <a:rPr lang="de-DE" sz="1400" dirty="0">
                <a:solidFill>
                  <a:prstClr val="white"/>
                </a:solidFill>
                <a:cs typeface="Segoe UI" panose="020B0502040204020203" pitchFamily="34" charset="0"/>
              </a:rPr>
            </a:br>
            <a:r>
              <a:rPr lang="de-DE" sz="1400" dirty="0" smtClean="0">
                <a:solidFill>
                  <a:prstClr val="white"/>
                </a:solidFill>
                <a:cs typeface="Segoe UI" panose="020B0502040204020203" pitchFamily="34" charset="0"/>
              </a:rPr>
              <a:t>OPC UA,</a:t>
            </a:r>
            <a:br>
              <a:rPr lang="de-DE" sz="1400" dirty="0" smtClean="0">
                <a:solidFill>
                  <a:prstClr val="white"/>
                </a:solidFill>
                <a:cs typeface="Segoe UI" panose="020B0502040204020203" pitchFamily="34" charset="0"/>
              </a:rPr>
            </a:br>
            <a:r>
              <a:rPr lang="de-DE" sz="1400" dirty="0" err="1" smtClean="0">
                <a:solidFill>
                  <a:prstClr val="white"/>
                </a:solidFill>
                <a:cs typeface="Segoe UI" panose="020B0502040204020203" pitchFamily="34" charset="0"/>
              </a:rPr>
              <a:t>CoAP</a:t>
            </a:r>
            <a:r>
              <a:rPr lang="de-DE" sz="1400" dirty="0" smtClean="0">
                <a:solidFill>
                  <a:prstClr val="white"/>
                </a:solidFill>
                <a:cs typeface="Segoe UI" panose="020B0502040204020203" pitchFamily="34" charset="0"/>
              </a:rPr>
              <a:t>, </a:t>
            </a:r>
            <a:r>
              <a:rPr lang="de-DE" sz="1400" dirty="0" err="1" smtClean="0">
                <a:solidFill>
                  <a:prstClr val="white"/>
                </a:solidFill>
                <a:cs typeface="Segoe UI" panose="020B0502040204020203" pitchFamily="34" charset="0"/>
              </a:rPr>
              <a:t>AllJoyn</a:t>
            </a:r>
            <a:r>
              <a:rPr lang="de-DE" sz="1400" dirty="0" smtClean="0">
                <a:solidFill>
                  <a:prstClr val="white"/>
                </a:solidFill>
                <a:cs typeface="Segoe UI" panose="020B0502040204020203" pitchFamily="34" charset="0"/>
              </a:rPr>
              <a:t>, </a:t>
            </a:r>
            <a:br>
              <a:rPr lang="de-DE" sz="1400" dirty="0" smtClean="0">
                <a:solidFill>
                  <a:prstClr val="white"/>
                </a:solidFill>
                <a:cs typeface="Segoe UI" panose="020B0502040204020203" pitchFamily="34" charset="0"/>
              </a:rPr>
            </a:br>
            <a:r>
              <a:rPr lang="de-DE" sz="1400" dirty="0" smtClean="0">
                <a:solidFill>
                  <a:prstClr val="white"/>
                </a:solidFill>
                <a:cs typeface="Segoe UI" panose="020B0502040204020203" pitchFamily="34" charset="0"/>
              </a:rPr>
              <a:t>…</a:t>
            </a:r>
            <a:endParaRPr lang="en-US" sz="1400" dirty="0">
              <a:solidFill>
                <a:prstClr val="white"/>
              </a:solidFill>
              <a:cs typeface="Segoe UI" panose="020B0502040204020203" pitchFamily="34" charset="0"/>
            </a:endParaRPr>
          </a:p>
        </p:txBody>
      </p:sp>
      <p:cxnSp>
        <p:nvCxnSpPr>
          <p:cNvPr id="260" name="Straight Arrow Connector 259"/>
          <p:cNvCxnSpPr>
            <a:stCxn id="254" idx="3"/>
          </p:cNvCxnSpPr>
          <p:nvPr/>
        </p:nvCxnSpPr>
        <p:spPr>
          <a:xfrm>
            <a:off x="733080" y="3201742"/>
            <a:ext cx="831955" cy="7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a:off x="2620081" y="3541851"/>
            <a:ext cx="633797" cy="9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2927265" y="1129015"/>
            <a:ext cx="0" cy="571500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8" name="Right Arrow 267"/>
          <p:cNvSpPr/>
          <p:nvPr/>
        </p:nvSpPr>
        <p:spPr>
          <a:xfrm>
            <a:off x="2997364" y="1210378"/>
            <a:ext cx="259008" cy="3032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69" name="Left Arrow 268"/>
          <p:cNvSpPr/>
          <p:nvPr/>
        </p:nvSpPr>
        <p:spPr>
          <a:xfrm>
            <a:off x="2600653" y="1210377"/>
            <a:ext cx="250910" cy="3032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270" name="TextBox 269"/>
          <p:cNvSpPr txBox="1"/>
          <p:nvPr/>
        </p:nvSpPr>
        <p:spPr>
          <a:xfrm>
            <a:off x="3204445" y="1090988"/>
            <a:ext cx="968855" cy="544765"/>
          </a:xfrm>
          <a:prstGeom prst="rect">
            <a:avLst/>
          </a:prstGeom>
          <a:noFill/>
        </p:spPr>
        <p:txBody>
          <a:bodyPr wrap="none" lIns="182880" tIns="146304" rIns="182880" bIns="146304" rtlCol="0">
            <a:spAutoFit/>
          </a:bodyPr>
          <a:lstStyle/>
          <a:p>
            <a:pPr>
              <a:lnSpc>
                <a:spcPct val="90000"/>
              </a:lnSpc>
              <a:spcAft>
                <a:spcPts val="600"/>
              </a:spcAft>
            </a:pPr>
            <a:r>
              <a:rPr lang="de-DE" dirty="0" smtClean="0">
                <a:gradFill>
                  <a:gsLst>
                    <a:gs pos="2917">
                      <a:prstClr val="black"/>
                    </a:gs>
                    <a:gs pos="30000">
                      <a:prstClr val="black"/>
                    </a:gs>
                  </a:gsLst>
                  <a:lin ang="5400000" scaled="0"/>
                </a:gradFill>
              </a:rPr>
              <a:t>Cloud</a:t>
            </a:r>
            <a:endParaRPr lang="en-US" dirty="0" err="1" smtClean="0">
              <a:gradFill>
                <a:gsLst>
                  <a:gs pos="2917">
                    <a:prstClr val="black"/>
                  </a:gs>
                  <a:gs pos="30000">
                    <a:prstClr val="black"/>
                  </a:gs>
                </a:gsLst>
                <a:lin ang="5400000" scaled="0"/>
              </a:gradFill>
            </a:endParaRPr>
          </a:p>
        </p:txBody>
      </p:sp>
      <p:sp>
        <p:nvSpPr>
          <p:cNvPr id="271" name="TextBox 270"/>
          <p:cNvSpPr txBox="1"/>
          <p:nvPr/>
        </p:nvSpPr>
        <p:spPr>
          <a:xfrm>
            <a:off x="1833934" y="1090988"/>
            <a:ext cx="819776" cy="544765"/>
          </a:xfrm>
          <a:prstGeom prst="rect">
            <a:avLst/>
          </a:prstGeom>
          <a:noFill/>
        </p:spPr>
        <p:txBody>
          <a:bodyPr wrap="none" lIns="182880" tIns="146304" rIns="182880" bIns="146304" rtlCol="0">
            <a:spAutoFit/>
          </a:bodyPr>
          <a:lstStyle/>
          <a:p>
            <a:pPr>
              <a:lnSpc>
                <a:spcPct val="90000"/>
              </a:lnSpc>
              <a:spcAft>
                <a:spcPts val="600"/>
              </a:spcAft>
            </a:pPr>
            <a:r>
              <a:rPr lang="de-DE" dirty="0" smtClean="0">
                <a:gradFill>
                  <a:gsLst>
                    <a:gs pos="2917">
                      <a:prstClr val="black"/>
                    </a:gs>
                    <a:gs pos="30000">
                      <a:prstClr val="black"/>
                    </a:gs>
                  </a:gsLst>
                  <a:lin ang="5400000" scaled="0"/>
                </a:gradFill>
              </a:rPr>
              <a:t>Field</a:t>
            </a:r>
            <a:endParaRPr lang="en-US" dirty="0" err="1" smtClean="0">
              <a:gradFill>
                <a:gsLst>
                  <a:gs pos="2917">
                    <a:prstClr val="black"/>
                  </a:gs>
                  <a:gs pos="30000">
                    <a:prstClr val="black"/>
                  </a:gs>
                </a:gsLst>
                <a:lin ang="5400000" scaled="0"/>
              </a:gradFill>
            </a:endParaRPr>
          </a:p>
        </p:txBody>
      </p:sp>
      <p:sp>
        <p:nvSpPr>
          <p:cNvPr id="272" name="Rectangle 271"/>
          <p:cNvSpPr/>
          <p:nvPr/>
        </p:nvSpPr>
        <p:spPr bwMode="auto">
          <a:xfrm>
            <a:off x="603056" y="3863692"/>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73" name="Straight Arrow Connector 272"/>
          <p:cNvCxnSpPr>
            <a:stCxn id="272" idx="3"/>
          </p:cNvCxnSpPr>
          <p:nvPr/>
        </p:nvCxnSpPr>
        <p:spPr>
          <a:xfrm flipV="1">
            <a:off x="739279" y="3934490"/>
            <a:ext cx="825756" cy="7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2627038" y="3956402"/>
            <a:ext cx="2498161" cy="118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8" name="Group 287"/>
          <p:cNvGrpSpPr/>
          <p:nvPr/>
        </p:nvGrpSpPr>
        <p:grpSpPr>
          <a:xfrm>
            <a:off x="1077314" y="1485971"/>
            <a:ext cx="319565" cy="435941"/>
            <a:chOff x="4699992" y="220662"/>
            <a:chExt cx="319565" cy="435941"/>
          </a:xfrm>
        </p:grpSpPr>
        <p:sp>
          <p:nvSpPr>
            <p:cNvPr id="285" name="Folded Corner 284"/>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87" name="Straight Arrow Connector 286"/>
            <p:cNvCxnSpPr/>
            <p:nvPr/>
          </p:nvCxnSpPr>
          <p:spPr>
            <a:xfrm>
              <a:off x="4699992" y="220662"/>
              <a:ext cx="3195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p:nvGrpSpPr>
        <p:grpSpPr>
          <a:xfrm>
            <a:off x="10359405" y="1883946"/>
            <a:ext cx="319565" cy="435941"/>
            <a:chOff x="4699992" y="220662"/>
            <a:chExt cx="319565" cy="435941"/>
          </a:xfrm>
        </p:grpSpPr>
        <p:sp>
          <p:nvSpPr>
            <p:cNvPr id="293" name="Folded Corner 292"/>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4" name="Straight Arrow Connector 293"/>
            <p:cNvCxnSpPr/>
            <p:nvPr/>
          </p:nvCxnSpPr>
          <p:spPr>
            <a:xfrm>
              <a:off x="4699992" y="220662"/>
              <a:ext cx="3195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p:nvGrpSpPr>
        <p:grpSpPr>
          <a:xfrm>
            <a:off x="5608637" y="1613521"/>
            <a:ext cx="319565" cy="435941"/>
            <a:chOff x="4699992" y="220662"/>
            <a:chExt cx="319565" cy="435941"/>
          </a:xfrm>
        </p:grpSpPr>
        <p:sp>
          <p:nvSpPr>
            <p:cNvPr id="290" name="Folded Corner 289"/>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1" name="Straight Arrow Connector 290"/>
            <p:cNvCxnSpPr/>
            <p:nvPr/>
          </p:nvCxnSpPr>
          <p:spPr>
            <a:xfrm>
              <a:off x="4699992" y="220662"/>
              <a:ext cx="3195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9" name="Oval 298"/>
          <p:cNvSpPr/>
          <p:nvPr/>
        </p:nvSpPr>
        <p:spPr bwMode="auto">
          <a:xfrm>
            <a:off x="6759980" y="4720587"/>
            <a:ext cx="136223" cy="14303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a:off x="5585685" y="1973358"/>
            <a:ext cx="136223" cy="14303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10315321" y="2216995"/>
            <a:ext cx="136223" cy="14303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p:cNvCxnSpPr/>
          <p:nvPr/>
        </p:nvCxnSpPr>
        <p:spPr>
          <a:xfrm flipH="1">
            <a:off x="5302492" y="1557656"/>
            <a:ext cx="9344" cy="4380378"/>
          </a:xfrm>
          <a:prstGeom prst="line">
            <a:avLst/>
          </a:prstGeom>
          <a:ln w="76200">
            <a:solidFill>
              <a:srgbClr val="5EC21A"/>
            </a:solidFill>
            <a:prstDash val="sysDot"/>
            <a:headEnd type="none"/>
            <a:tailEnd type="none"/>
          </a:ln>
        </p:spPr>
        <p:style>
          <a:lnRef idx="3">
            <a:schemeClr val="accent6"/>
          </a:lnRef>
          <a:fillRef idx="0">
            <a:schemeClr val="accent6"/>
          </a:fillRef>
          <a:effectRef idx="2">
            <a:schemeClr val="accent6"/>
          </a:effectRef>
          <a:fontRef idx="minor">
            <a:schemeClr val="tx1"/>
          </a:fontRef>
        </p:style>
      </p:cxnSp>
      <p:sp>
        <p:nvSpPr>
          <p:cNvPr id="308" name="Rectangle 307"/>
          <p:cNvSpPr/>
          <p:nvPr/>
        </p:nvSpPr>
        <p:spPr>
          <a:xfrm>
            <a:off x="11144949" y="1363206"/>
            <a:ext cx="588016" cy="4946796"/>
          </a:xfrm>
          <a:prstGeom prst="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APIs</a:t>
            </a:r>
            <a:endParaRPr lang="en-US" sz="1400" dirty="0">
              <a:solidFill>
                <a:prstClr val="black"/>
              </a:solidFill>
              <a:cs typeface="Segoe UI" panose="020B0502040204020203" pitchFamily="34" charset="0"/>
            </a:endParaRPr>
          </a:p>
        </p:txBody>
      </p:sp>
      <p:sp>
        <p:nvSpPr>
          <p:cNvPr id="309" name="Left Arrow 308"/>
          <p:cNvSpPr/>
          <p:nvPr/>
        </p:nvSpPr>
        <p:spPr>
          <a:xfrm>
            <a:off x="10887166" y="3062095"/>
            <a:ext cx="228600" cy="239813"/>
          </a:xfrm>
          <a:prstGeom prst="leftArrow">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10" name="Rectangle 309"/>
          <p:cNvSpPr/>
          <p:nvPr/>
        </p:nvSpPr>
        <p:spPr bwMode="auto">
          <a:xfrm>
            <a:off x="813880" y="4831360"/>
            <a:ext cx="1465534" cy="141397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1400" dirty="0" smtClean="0">
                <a:gradFill>
                  <a:gsLst>
                    <a:gs pos="0">
                      <a:srgbClr val="FFFFFF"/>
                    </a:gs>
                    <a:gs pos="100000">
                      <a:srgbClr val="FFFFFF"/>
                    </a:gs>
                  </a:gsLst>
                  <a:lin ang="5400000" scaled="0"/>
                </a:gradFill>
                <a:ea typeface="Segoe UI" pitchFamily="34" charset="0"/>
                <a:cs typeface="Segoe UI" pitchFamily="34" charset="0"/>
              </a:rPr>
              <a:t>OSS Device </a:t>
            </a:r>
            <a:r>
              <a:rPr lang="de-DE" sz="1400" dirty="0" err="1" smtClean="0">
                <a:gradFill>
                  <a:gsLst>
                    <a:gs pos="0">
                      <a:srgbClr val="FFFFFF"/>
                    </a:gs>
                    <a:gs pos="100000">
                      <a:srgbClr val="FFFFFF"/>
                    </a:gs>
                  </a:gsLst>
                  <a:lin ang="5400000" scaled="0"/>
                </a:gradFill>
                <a:ea typeface="Segoe UI" pitchFamily="34" charset="0"/>
                <a:cs typeface="Segoe UI" pitchFamily="34" charset="0"/>
              </a:rPr>
              <a:t>Agents</a:t>
            </a:r>
            <a:endParaRPr lang="en-US" sz="1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a:xfrm>
            <a:off x="898847" y="5881004"/>
            <a:ext cx="1285466" cy="255595"/>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Management</a:t>
            </a:r>
            <a:endParaRPr lang="en-US" sz="1400" dirty="0">
              <a:solidFill>
                <a:prstClr val="black"/>
              </a:solidFill>
              <a:cs typeface="Segoe UI" panose="020B0502040204020203" pitchFamily="34" charset="0"/>
            </a:endParaRPr>
          </a:p>
        </p:txBody>
      </p:sp>
      <p:sp>
        <p:nvSpPr>
          <p:cNvPr id="325" name="Rectangle 324"/>
          <p:cNvSpPr/>
          <p:nvPr/>
        </p:nvSpPr>
        <p:spPr>
          <a:xfrm>
            <a:off x="898847" y="5609080"/>
            <a:ext cx="1285466" cy="255595"/>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Communication</a:t>
            </a:r>
            <a:endParaRPr lang="en-US" sz="1400" dirty="0">
              <a:solidFill>
                <a:prstClr val="black"/>
              </a:solidFill>
              <a:cs typeface="Segoe UI" panose="020B0502040204020203" pitchFamily="34" charset="0"/>
            </a:endParaRPr>
          </a:p>
        </p:txBody>
      </p:sp>
      <p:sp>
        <p:nvSpPr>
          <p:cNvPr id="326" name="Rectangle 325"/>
          <p:cNvSpPr/>
          <p:nvPr/>
        </p:nvSpPr>
        <p:spPr>
          <a:xfrm>
            <a:off x="898847" y="5340975"/>
            <a:ext cx="1285466" cy="255595"/>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de-DE" sz="1400" dirty="0" err="1" smtClean="0">
                <a:solidFill>
                  <a:prstClr val="black"/>
                </a:solidFill>
                <a:cs typeface="Segoe UI" panose="020B0502040204020203" pitchFamily="34" charset="0"/>
              </a:rPr>
              <a:t>Provisioning</a:t>
            </a:r>
            <a:endParaRPr lang="en-US" sz="1400" dirty="0">
              <a:solidFill>
                <a:prstClr val="black"/>
              </a:solidFill>
              <a:cs typeface="Segoe UI" panose="020B0502040204020203" pitchFamily="34" charset="0"/>
            </a:endParaRPr>
          </a:p>
        </p:txBody>
      </p:sp>
      <p:sp>
        <p:nvSpPr>
          <p:cNvPr id="327" name="Freeform 326"/>
          <p:cNvSpPr/>
          <p:nvPr/>
        </p:nvSpPr>
        <p:spPr>
          <a:xfrm>
            <a:off x="618767" y="3863856"/>
            <a:ext cx="1663795" cy="983152"/>
          </a:xfrm>
          <a:custGeom>
            <a:avLst/>
            <a:gdLst>
              <a:gd name="connsiteX0" fmla="*/ 116878 w 1663795"/>
              <a:gd name="connsiteY0" fmla="*/ 0 h 983152"/>
              <a:gd name="connsiteX1" fmla="*/ 1663795 w 1663795"/>
              <a:gd name="connsiteY1" fmla="*/ 983152 h 983152"/>
              <a:gd name="connsiteX2" fmla="*/ 213131 w 1663795"/>
              <a:gd name="connsiteY2" fmla="*/ 976276 h 983152"/>
              <a:gd name="connsiteX3" fmla="*/ 0 w 1663795"/>
              <a:gd name="connsiteY3" fmla="*/ 6875 h 983152"/>
              <a:gd name="connsiteX4" fmla="*/ 116878 w 1663795"/>
              <a:gd name="connsiteY4" fmla="*/ 0 h 98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95" h="983152">
                <a:moveTo>
                  <a:pt x="116878" y="0"/>
                </a:moveTo>
                <a:lnTo>
                  <a:pt x="1663795" y="983152"/>
                </a:lnTo>
                <a:lnTo>
                  <a:pt x="213131" y="976276"/>
                </a:lnTo>
                <a:lnTo>
                  <a:pt x="0" y="6875"/>
                </a:lnTo>
                <a:lnTo>
                  <a:pt x="116878" y="0"/>
                </a:lnTo>
                <a:close/>
              </a:path>
            </a:pathLst>
          </a:custGeom>
          <a:solidFill>
            <a:schemeClr val="bg1">
              <a:lumMod val="95000"/>
            </a:schemeClr>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28" name="Freeform 327"/>
          <p:cNvSpPr/>
          <p:nvPr/>
        </p:nvSpPr>
        <p:spPr>
          <a:xfrm>
            <a:off x="605016" y="3856980"/>
            <a:ext cx="213131" cy="2378815"/>
          </a:xfrm>
          <a:custGeom>
            <a:avLst/>
            <a:gdLst>
              <a:gd name="connsiteX0" fmla="*/ 0 w 226881"/>
              <a:gd name="connsiteY0" fmla="*/ 0 h 2378815"/>
              <a:gd name="connsiteX1" fmla="*/ 226881 w 226881"/>
              <a:gd name="connsiteY1" fmla="*/ 990028 h 2378815"/>
              <a:gd name="connsiteX2" fmla="*/ 226881 w 226881"/>
              <a:gd name="connsiteY2" fmla="*/ 2378815 h 2378815"/>
              <a:gd name="connsiteX3" fmla="*/ 20626 w 226881"/>
              <a:gd name="connsiteY3" fmla="*/ 158130 h 2378815"/>
              <a:gd name="connsiteX4" fmla="*/ 0 w 226881"/>
              <a:gd name="connsiteY4" fmla="*/ 0 h 2378815"/>
              <a:gd name="connsiteX0" fmla="*/ 0 w 213131"/>
              <a:gd name="connsiteY0" fmla="*/ 0 h 2378815"/>
              <a:gd name="connsiteX1" fmla="*/ 213131 w 213131"/>
              <a:gd name="connsiteY1" fmla="*/ 990028 h 2378815"/>
              <a:gd name="connsiteX2" fmla="*/ 213131 w 213131"/>
              <a:gd name="connsiteY2" fmla="*/ 2378815 h 2378815"/>
              <a:gd name="connsiteX3" fmla="*/ 6876 w 213131"/>
              <a:gd name="connsiteY3" fmla="*/ 158130 h 2378815"/>
              <a:gd name="connsiteX4" fmla="*/ 0 w 213131"/>
              <a:gd name="connsiteY4" fmla="*/ 0 h 2378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31" h="2378815">
                <a:moveTo>
                  <a:pt x="0" y="0"/>
                </a:moveTo>
                <a:lnTo>
                  <a:pt x="213131" y="990028"/>
                </a:lnTo>
                <a:lnTo>
                  <a:pt x="213131" y="2378815"/>
                </a:lnTo>
                <a:lnTo>
                  <a:pt x="6876" y="158130"/>
                </a:lnTo>
                <a:lnTo>
                  <a:pt x="0" y="0"/>
                </a:lnTo>
                <a:close/>
              </a:path>
            </a:pathLst>
          </a:cu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329" name="Up Arrow 328"/>
          <p:cNvSpPr/>
          <p:nvPr/>
        </p:nvSpPr>
        <p:spPr>
          <a:xfrm rot="16200000">
            <a:off x="6139673" y="5599118"/>
            <a:ext cx="457200" cy="381804"/>
          </a:xfrm>
          <a:prstGeom prst="upArrow">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Tree>
    <p:extLst>
      <p:ext uri="{BB962C8B-B14F-4D97-AF65-F5344CB8AC3E}">
        <p14:creationId xmlns:p14="http://schemas.microsoft.com/office/powerpoint/2010/main" val="369587595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p:cNvSpPr/>
          <p:nvPr/>
        </p:nvSpPr>
        <p:spPr>
          <a:xfrm>
            <a:off x="10185267" y="1363206"/>
            <a:ext cx="694755"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HTTPS</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AMQPS</a:t>
            </a:r>
            <a:endParaRPr lang="en-US" sz="1400" dirty="0">
              <a:solidFill>
                <a:prstClr val="black"/>
              </a:solidFill>
              <a:cs typeface="Segoe UI" panose="020B0502040204020203" pitchFamily="34" charset="0"/>
            </a:endParaRPr>
          </a:p>
        </p:txBody>
      </p:sp>
      <p:sp>
        <p:nvSpPr>
          <p:cNvPr id="2" name="Title 1"/>
          <p:cNvSpPr>
            <a:spLocks noGrp="1"/>
          </p:cNvSpPr>
          <p:nvPr>
            <p:ph type="title"/>
          </p:nvPr>
        </p:nvSpPr>
        <p:spPr/>
        <p:txBody>
          <a:bodyPr/>
          <a:lstStyle/>
          <a:p>
            <a:r>
              <a:rPr lang="en-US" dirty="0" smtClean="0"/>
              <a:t>Azure IoT Hub</a:t>
            </a:r>
            <a:endParaRPr lang="en-US" dirty="0"/>
          </a:p>
        </p:txBody>
      </p:sp>
      <p:sp>
        <p:nvSpPr>
          <p:cNvPr id="4" name="Rectangle 3"/>
          <p:cNvSpPr/>
          <p:nvPr/>
        </p:nvSpPr>
        <p:spPr>
          <a:xfrm>
            <a:off x="5254479" y="754062"/>
            <a:ext cx="4942376" cy="5878604"/>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2800" dirty="0" smtClean="0">
                <a:solidFill>
                  <a:prstClr val="black"/>
                </a:solidFill>
                <a:cs typeface="Segoe UI" panose="020B0502040204020203" pitchFamily="34" charset="0"/>
              </a:rPr>
              <a:t>IoT Hub</a:t>
            </a:r>
            <a:endParaRPr lang="en-US" sz="2800" dirty="0">
              <a:solidFill>
                <a:prstClr val="black"/>
              </a:solidFill>
              <a:cs typeface="Segoe UI" panose="020B0502040204020203" pitchFamily="34" charset="0"/>
            </a:endParaRPr>
          </a:p>
        </p:txBody>
      </p:sp>
      <p:cxnSp>
        <p:nvCxnSpPr>
          <p:cNvPr id="117" name="Straight Arrow Connector 116"/>
          <p:cNvCxnSpPr/>
          <p:nvPr/>
        </p:nvCxnSpPr>
        <p:spPr>
          <a:xfrm>
            <a:off x="350837" y="1566526"/>
            <a:ext cx="0" cy="4241969"/>
          </a:xfrm>
          <a:prstGeom prst="straightConnector1">
            <a:avLst/>
          </a:prstGeom>
          <a:ln>
            <a:headEnd type="triangle"/>
            <a:tailEnd type="triangle"/>
          </a:ln>
        </p:spPr>
        <p:style>
          <a:lnRef idx="2">
            <a:schemeClr val="dk1"/>
          </a:lnRef>
          <a:fillRef idx="1">
            <a:schemeClr val="lt1"/>
          </a:fillRef>
          <a:effectRef idx="0">
            <a:schemeClr val="dk1"/>
          </a:effectRef>
          <a:fontRef idx="minor">
            <a:schemeClr val="dk1"/>
          </a:fontRef>
        </p:style>
      </p:cxnSp>
      <p:sp>
        <p:nvSpPr>
          <p:cNvPr id="119" name="Rectangle 118"/>
          <p:cNvSpPr/>
          <p:nvPr/>
        </p:nvSpPr>
        <p:spPr>
          <a:xfrm>
            <a:off x="6539255" y="4525743"/>
            <a:ext cx="3505200" cy="540946"/>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Identity Registry</a:t>
            </a:r>
            <a:endParaRPr lang="en-US" sz="1600" dirty="0">
              <a:solidFill>
                <a:prstClr val="black"/>
              </a:solidFill>
              <a:cs typeface="Segoe UI" panose="020B0502040204020203" pitchFamily="34" charset="0"/>
            </a:endParaRPr>
          </a:p>
        </p:txBody>
      </p:sp>
      <p:sp>
        <p:nvSpPr>
          <p:cNvPr id="120" name="Rectangle 119"/>
          <p:cNvSpPr/>
          <p:nvPr/>
        </p:nvSpPr>
        <p:spPr>
          <a:xfrm>
            <a:off x="65392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Device Management</a:t>
            </a:r>
            <a:endParaRPr lang="en-US" sz="1600" dirty="0">
              <a:solidFill>
                <a:prstClr val="black"/>
              </a:solidFill>
              <a:cs typeface="Segoe UI" panose="020B0502040204020203" pitchFamily="34" charset="0"/>
            </a:endParaRPr>
          </a:p>
        </p:txBody>
      </p:sp>
      <p:sp>
        <p:nvSpPr>
          <p:cNvPr id="121" name="Rectangle 120"/>
          <p:cNvSpPr/>
          <p:nvPr/>
        </p:nvSpPr>
        <p:spPr>
          <a:xfrm>
            <a:off x="83680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Provisioning</a:t>
            </a:r>
            <a:endParaRPr lang="en-US" sz="1600" dirty="0">
              <a:solidFill>
                <a:prstClr val="black"/>
              </a:solidFill>
              <a:cs typeface="Segoe UI" panose="020B0502040204020203" pitchFamily="34" charset="0"/>
            </a:endParaRPr>
          </a:p>
        </p:txBody>
      </p:sp>
      <p:sp>
        <p:nvSpPr>
          <p:cNvPr id="116" name="Up Arrow 115"/>
          <p:cNvSpPr/>
          <p:nvPr/>
        </p:nvSpPr>
        <p:spPr>
          <a:xfrm>
            <a:off x="7148855" y="506875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3" name="Rectangle 122"/>
          <p:cNvSpPr/>
          <p:nvPr/>
        </p:nvSpPr>
        <p:spPr>
          <a:xfrm>
            <a:off x="5118256" y="1365250"/>
            <a:ext cx="1165598" cy="4724400"/>
          </a:xfrm>
          <a:prstGeom prst="rect">
            <a:avLst/>
          </a:prstGeom>
        </p:spPr>
        <p:style>
          <a:lnRef idx="2">
            <a:schemeClr val="dk1"/>
          </a:lnRef>
          <a:fillRef idx="1">
            <a:schemeClr val="lt1"/>
          </a:fillRef>
          <a:effectRef idx="0">
            <a:schemeClr val="dk1"/>
          </a:effectRef>
          <a:fontRef idx="minor">
            <a:schemeClr val="dk1"/>
          </a:fontRef>
        </p:style>
        <p:txBody>
          <a:bodyPr lIns="182880" tIns="0" rIns="0" bIns="0" rtlCol="0" anchor="ctr"/>
          <a:lstStyle/>
          <a:p>
            <a:pPr algn="ctr"/>
            <a:r>
              <a:rPr lang="de-DE" sz="1600" dirty="0" smtClean="0">
                <a:solidFill>
                  <a:prstClr val="black"/>
                </a:solidFill>
                <a:cs typeface="Segoe UI" panose="020B0502040204020203" pitchFamily="34" charset="0"/>
              </a:rPr>
              <a:t>IoT Hub Gateway</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HTTPS,</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AMQPS</a:t>
            </a:r>
            <a:endParaRPr lang="en-US" sz="1600" dirty="0">
              <a:solidFill>
                <a:prstClr val="black"/>
              </a:solidFill>
              <a:cs typeface="Segoe UI" panose="020B0502040204020203" pitchFamily="34" charset="0"/>
            </a:endParaRPr>
          </a:p>
        </p:txBody>
      </p:sp>
      <p:sp>
        <p:nvSpPr>
          <p:cNvPr id="124" name="Left-Right Arrow 123"/>
          <p:cNvSpPr/>
          <p:nvPr/>
        </p:nvSpPr>
        <p:spPr>
          <a:xfrm>
            <a:off x="5417741" y="4726399"/>
            <a:ext cx="1257696" cy="111027"/>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5" name="Rectangle 124"/>
          <p:cNvSpPr/>
          <p:nvPr/>
        </p:nvSpPr>
        <p:spPr>
          <a:xfrm>
            <a:off x="6562375" y="1382194"/>
            <a:ext cx="3505200" cy="2769957"/>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de-DE" sz="1600" dirty="0" smtClean="0">
                <a:solidFill>
                  <a:prstClr val="black"/>
                </a:solidFill>
                <a:cs typeface="Segoe UI" panose="020B0502040204020203" pitchFamily="34" charset="0"/>
              </a:rPr>
              <a:t>Data and Command Flow</a:t>
            </a:r>
            <a:endParaRPr lang="en-US" sz="1600" dirty="0">
              <a:solidFill>
                <a:prstClr val="black"/>
              </a:solidFill>
              <a:cs typeface="Segoe UI" panose="020B0502040204020203" pitchFamily="34" charset="0"/>
            </a:endParaRPr>
          </a:p>
        </p:txBody>
      </p:sp>
      <p:sp>
        <p:nvSpPr>
          <p:cNvPr id="126" name="Up Arrow 125"/>
          <p:cNvSpPr/>
          <p:nvPr/>
        </p:nvSpPr>
        <p:spPr>
          <a:xfrm>
            <a:off x="8977655" y="506668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7" name="Left-Right Arrow 126"/>
          <p:cNvSpPr/>
          <p:nvPr/>
        </p:nvSpPr>
        <p:spPr>
          <a:xfrm>
            <a:off x="6075652" y="2529788"/>
            <a:ext cx="671806" cy="421626"/>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grpSp>
        <p:nvGrpSpPr>
          <p:cNvPr id="128" name="Group 127"/>
          <p:cNvGrpSpPr/>
          <p:nvPr/>
        </p:nvGrpSpPr>
        <p:grpSpPr>
          <a:xfrm>
            <a:off x="7039745" y="2718606"/>
            <a:ext cx="1415503" cy="1329048"/>
            <a:chOff x="427037" y="1439862"/>
            <a:chExt cx="1765029" cy="1656444"/>
          </a:xfrm>
          <a:solidFill>
            <a:srgbClr val="FCD116"/>
          </a:solidFill>
        </p:grpSpPr>
        <p:grpSp>
          <p:nvGrpSpPr>
            <p:cNvPr id="129" name="Group 128"/>
            <p:cNvGrpSpPr/>
            <p:nvPr/>
          </p:nvGrpSpPr>
          <p:grpSpPr>
            <a:xfrm>
              <a:off x="427037" y="1439862"/>
              <a:ext cx="1764948" cy="152400"/>
              <a:chOff x="427037" y="1439862"/>
              <a:chExt cx="1764948" cy="152400"/>
            </a:xfrm>
            <a:grpFill/>
          </p:grpSpPr>
          <p:sp>
            <p:nvSpPr>
              <p:cNvPr id="229" name="Rectangle 22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427046" y="1606978"/>
              <a:ext cx="1764948" cy="152400"/>
              <a:chOff x="427037" y="1439862"/>
              <a:chExt cx="1764948" cy="152400"/>
            </a:xfrm>
            <a:grpFill/>
          </p:grpSpPr>
          <p:sp>
            <p:nvSpPr>
              <p:cNvPr id="219" name="Rectangle 21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a:off x="427055" y="1774094"/>
              <a:ext cx="1764948" cy="152400"/>
              <a:chOff x="427037" y="1439862"/>
              <a:chExt cx="1764948" cy="152400"/>
            </a:xfrm>
            <a:grpFill/>
          </p:grpSpPr>
          <p:sp>
            <p:nvSpPr>
              <p:cNvPr id="209" name="Rectangle 20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427064" y="1941210"/>
              <a:ext cx="1764948" cy="152400"/>
              <a:chOff x="427037" y="1439862"/>
              <a:chExt cx="1764948" cy="152400"/>
            </a:xfrm>
            <a:grpFill/>
          </p:grpSpPr>
          <p:sp>
            <p:nvSpPr>
              <p:cNvPr id="199" name="Rectangle 19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427073" y="2108326"/>
              <a:ext cx="1764948" cy="152400"/>
              <a:chOff x="427037" y="1439862"/>
              <a:chExt cx="1764948" cy="152400"/>
            </a:xfrm>
            <a:grpFill/>
          </p:grpSpPr>
          <p:sp>
            <p:nvSpPr>
              <p:cNvPr id="189" name="Rectangle 18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427082" y="2275442"/>
              <a:ext cx="1764948" cy="152400"/>
              <a:chOff x="427037" y="1439862"/>
              <a:chExt cx="1764948" cy="152400"/>
            </a:xfrm>
            <a:grpFill/>
          </p:grpSpPr>
          <p:sp>
            <p:nvSpPr>
              <p:cNvPr id="179" name="Rectangle 17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427091" y="2442558"/>
              <a:ext cx="1764948" cy="152400"/>
              <a:chOff x="427037" y="1439862"/>
              <a:chExt cx="1764948" cy="152400"/>
            </a:xfrm>
            <a:grpFill/>
          </p:grpSpPr>
          <p:sp>
            <p:nvSpPr>
              <p:cNvPr id="169" name="Rectangle 16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427100" y="2609674"/>
              <a:ext cx="1764948" cy="152400"/>
              <a:chOff x="427037" y="1439862"/>
              <a:chExt cx="1764948" cy="152400"/>
            </a:xfrm>
            <a:grpFill/>
          </p:grpSpPr>
          <p:sp>
            <p:nvSpPr>
              <p:cNvPr id="159" name="Rectangle 15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7" name="Group 136"/>
            <p:cNvGrpSpPr/>
            <p:nvPr/>
          </p:nvGrpSpPr>
          <p:grpSpPr>
            <a:xfrm>
              <a:off x="427109" y="2776790"/>
              <a:ext cx="1764948" cy="152400"/>
              <a:chOff x="427037" y="1439862"/>
              <a:chExt cx="1764948" cy="152400"/>
            </a:xfrm>
            <a:grpFill/>
          </p:grpSpPr>
          <p:sp>
            <p:nvSpPr>
              <p:cNvPr id="149" name="Rectangle 14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427118" y="2943906"/>
              <a:ext cx="1764948" cy="152400"/>
              <a:chOff x="427037" y="1439862"/>
              <a:chExt cx="1764948" cy="152400"/>
            </a:xfrm>
            <a:grpFill/>
          </p:grpSpPr>
          <p:sp>
            <p:nvSpPr>
              <p:cNvPr id="139" name="Rectangle 13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9" name="TextBox 238"/>
          <p:cNvSpPr txBox="1"/>
          <p:nvPr/>
        </p:nvSpPr>
        <p:spPr>
          <a:xfrm>
            <a:off x="8488881" y="2876341"/>
            <a:ext cx="1329210" cy="960263"/>
          </a:xfrm>
          <a:prstGeom prst="rect">
            <a:avLst/>
          </a:prstGeom>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pPr algn="ctr">
              <a:lnSpc>
                <a:spcPct val="90000"/>
              </a:lnSpc>
              <a:spcAft>
                <a:spcPts val="600"/>
              </a:spcAft>
            </a:pPr>
            <a:r>
              <a:rPr lang="de-DE" sz="1600" dirty="0" smtClean="0">
                <a:solidFill>
                  <a:prstClr val="white">
                    <a:lumMod val="95000"/>
                  </a:prstClr>
                </a:solidFill>
              </a:rPr>
              <a:t>Per-</a:t>
            </a:r>
            <a:r>
              <a:rPr lang="de-DE" sz="1600" dirty="0" err="1" smtClean="0">
                <a:solidFill>
                  <a:prstClr val="white">
                    <a:lumMod val="95000"/>
                  </a:prstClr>
                </a:solidFill>
              </a:rPr>
              <a:t>device</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command</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queues</a:t>
            </a:r>
            <a:endParaRPr lang="en-US" sz="1600" dirty="0" err="1" smtClean="0">
              <a:solidFill>
                <a:prstClr val="white">
                  <a:lumMod val="95000"/>
                </a:prstClr>
              </a:solidFill>
            </a:endParaRPr>
          </a:p>
        </p:txBody>
      </p:sp>
      <p:sp>
        <p:nvSpPr>
          <p:cNvPr id="240" name="Left Arrow 239"/>
          <p:cNvSpPr/>
          <p:nvPr/>
        </p:nvSpPr>
        <p:spPr>
          <a:xfrm>
            <a:off x="6698812" y="3158167"/>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cxnSp>
        <p:nvCxnSpPr>
          <p:cNvPr id="242" name="Straight Connector 241"/>
          <p:cNvCxnSpPr/>
          <p:nvPr/>
        </p:nvCxnSpPr>
        <p:spPr>
          <a:xfrm>
            <a:off x="6813112" y="2584450"/>
            <a:ext cx="3064387" cy="0"/>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243" name="Rectangle 242"/>
          <p:cNvSpPr/>
          <p:nvPr/>
        </p:nvSpPr>
        <p:spPr>
          <a:xfrm>
            <a:off x="6994344" y="1840695"/>
            <a:ext cx="3524844" cy="6096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600" dirty="0" smtClean="0">
                <a:solidFill>
                  <a:prstClr val="black"/>
                </a:solidFill>
                <a:cs typeface="Segoe UI" panose="020B0502040204020203" pitchFamily="34" charset="0"/>
              </a:rPr>
              <a:t>Event Hub</a:t>
            </a:r>
            <a:endParaRPr lang="en-US" sz="1600" dirty="0">
              <a:solidFill>
                <a:prstClr val="black"/>
              </a:solidFill>
              <a:cs typeface="Segoe UI" panose="020B0502040204020203" pitchFamily="34" charset="0"/>
            </a:endParaRPr>
          </a:p>
        </p:txBody>
      </p:sp>
      <p:sp>
        <p:nvSpPr>
          <p:cNvPr id="244" name="Left Arrow 243"/>
          <p:cNvSpPr/>
          <p:nvPr/>
        </p:nvSpPr>
        <p:spPr>
          <a:xfrm rot="10800000">
            <a:off x="6699333" y="1921912"/>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5" name="Rectangle 244"/>
          <p:cNvSpPr/>
          <p:nvPr/>
        </p:nvSpPr>
        <p:spPr bwMode="auto">
          <a:xfrm>
            <a:off x="596857" y="1664726"/>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Arrow Connector 246"/>
          <p:cNvCxnSpPr>
            <a:stCxn id="245" idx="3"/>
          </p:cNvCxnSpPr>
          <p:nvPr/>
        </p:nvCxnSpPr>
        <p:spPr>
          <a:xfrm flipV="1">
            <a:off x="733080" y="1734939"/>
            <a:ext cx="4385176" cy="130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0" name="Rectangle 249"/>
          <p:cNvSpPr/>
          <p:nvPr/>
        </p:nvSpPr>
        <p:spPr>
          <a:xfrm>
            <a:off x="3260026" y="2238003"/>
            <a:ext cx="1055804" cy="1542527"/>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a:solidFill>
                  <a:prstClr val="black"/>
                </a:solidFill>
                <a:cs typeface="Segoe UI" panose="020B0502040204020203" pitchFamily="34" charset="0"/>
              </a:rPr>
              <a:t>Self-</a:t>
            </a:r>
            <a:r>
              <a:rPr lang="de-DE" sz="1400" dirty="0" err="1">
                <a:solidFill>
                  <a:prstClr val="black"/>
                </a:solidFill>
                <a:cs typeface="Segoe UI" panose="020B0502040204020203" pitchFamily="34" charset="0"/>
              </a:rPr>
              <a:t>Hosted</a:t>
            </a:r>
            <a:r>
              <a:rPr lang="de-DE" sz="1400" dirty="0">
                <a:solidFill>
                  <a:prstClr val="black"/>
                </a:solidFill>
                <a:cs typeface="Segoe UI" panose="020B0502040204020203" pitchFamily="34" charset="0"/>
              </a:rPr>
              <a:t> Gateway</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MQTT,</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Custom</a:t>
            </a:r>
            <a:endParaRPr lang="en-US" sz="1400" dirty="0">
              <a:solidFill>
                <a:prstClr val="black"/>
              </a:solidFill>
              <a:cs typeface="Segoe UI" panose="020B0502040204020203" pitchFamily="34" charset="0"/>
            </a:endParaRPr>
          </a:p>
        </p:txBody>
      </p:sp>
      <p:sp>
        <p:nvSpPr>
          <p:cNvPr id="251" name="Rectangle 250"/>
          <p:cNvSpPr/>
          <p:nvPr/>
        </p:nvSpPr>
        <p:spPr bwMode="auto">
          <a:xfrm>
            <a:off x="596857" y="2397475"/>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Arrow Connector 251"/>
          <p:cNvCxnSpPr>
            <a:stCxn id="251" idx="3"/>
          </p:cNvCxnSpPr>
          <p:nvPr/>
        </p:nvCxnSpPr>
        <p:spPr>
          <a:xfrm flipV="1">
            <a:off x="733080" y="2468273"/>
            <a:ext cx="2520798"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4" name="Rectangle 253"/>
          <p:cNvSpPr/>
          <p:nvPr/>
        </p:nvSpPr>
        <p:spPr bwMode="auto">
          <a:xfrm>
            <a:off x="596857" y="3130224"/>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Arrow Connector 255"/>
          <p:cNvCxnSpPr/>
          <p:nvPr/>
        </p:nvCxnSpPr>
        <p:spPr>
          <a:xfrm>
            <a:off x="4316625" y="2987844"/>
            <a:ext cx="808574" cy="65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9" name="Rectangle 258"/>
          <p:cNvSpPr/>
          <p:nvPr/>
        </p:nvSpPr>
        <p:spPr>
          <a:xfrm>
            <a:off x="1571234" y="2763317"/>
            <a:ext cx="1055804" cy="1573429"/>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smtClean="0">
                <a:solidFill>
                  <a:prstClr val="black"/>
                </a:solidFill>
                <a:cs typeface="Segoe UI" panose="020B0502040204020203" pitchFamily="34" charset="0"/>
              </a:rPr>
              <a:t>Field Gateway</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OPC UA,</a:t>
            </a:r>
            <a:br>
              <a:rPr lang="de-DE" sz="1400" dirty="0" smtClean="0">
                <a:solidFill>
                  <a:prstClr val="black"/>
                </a:solidFill>
                <a:cs typeface="Segoe UI" panose="020B0502040204020203" pitchFamily="34" charset="0"/>
              </a:rPr>
            </a:br>
            <a:r>
              <a:rPr lang="de-DE" sz="1400" dirty="0" err="1" smtClean="0">
                <a:solidFill>
                  <a:prstClr val="black"/>
                </a:solidFill>
                <a:cs typeface="Segoe UI" panose="020B0502040204020203" pitchFamily="34" charset="0"/>
              </a:rPr>
              <a:t>CoAP</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AllJoyn</a:t>
            </a:r>
            <a:r>
              <a:rPr lang="de-DE" sz="1400" dirty="0" smtClean="0">
                <a:solidFill>
                  <a:prstClr val="black"/>
                </a:solidFill>
                <a:cs typeface="Segoe UI" panose="020B0502040204020203" pitchFamily="34" charset="0"/>
              </a:rPr>
              <a:t>,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t>
            </a:r>
            <a:endParaRPr lang="en-US" sz="1400" dirty="0">
              <a:solidFill>
                <a:prstClr val="black"/>
              </a:solidFill>
              <a:cs typeface="Segoe UI" panose="020B0502040204020203" pitchFamily="34" charset="0"/>
            </a:endParaRPr>
          </a:p>
        </p:txBody>
      </p:sp>
      <p:cxnSp>
        <p:nvCxnSpPr>
          <p:cNvPr id="260" name="Straight Arrow Connector 259"/>
          <p:cNvCxnSpPr>
            <a:stCxn id="254" idx="3"/>
          </p:cNvCxnSpPr>
          <p:nvPr/>
        </p:nvCxnSpPr>
        <p:spPr>
          <a:xfrm>
            <a:off x="733080" y="3201742"/>
            <a:ext cx="831955" cy="719"/>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63" name="Straight Arrow Connector 262"/>
          <p:cNvCxnSpPr/>
          <p:nvPr/>
        </p:nvCxnSpPr>
        <p:spPr>
          <a:xfrm>
            <a:off x="2620081" y="3541851"/>
            <a:ext cx="633797" cy="99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72" name="Rectangle 271"/>
          <p:cNvSpPr/>
          <p:nvPr/>
        </p:nvSpPr>
        <p:spPr bwMode="auto">
          <a:xfrm>
            <a:off x="603056" y="3863692"/>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73" name="Straight Arrow Connector 272"/>
          <p:cNvCxnSpPr>
            <a:stCxn id="272" idx="3"/>
          </p:cNvCxnSpPr>
          <p:nvPr/>
        </p:nvCxnSpPr>
        <p:spPr>
          <a:xfrm flipV="1">
            <a:off x="739279" y="3934490"/>
            <a:ext cx="825756"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74" name="Straight Arrow Connector 273"/>
          <p:cNvCxnSpPr/>
          <p:nvPr/>
        </p:nvCxnSpPr>
        <p:spPr>
          <a:xfrm>
            <a:off x="2627038" y="3956402"/>
            <a:ext cx="2498161" cy="1183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nvGrpSpPr>
          <p:cNvPr id="288" name="Group 287"/>
          <p:cNvGrpSpPr/>
          <p:nvPr/>
        </p:nvGrpSpPr>
        <p:grpSpPr>
          <a:xfrm>
            <a:off x="1077314" y="1485971"/>
            <a:ext cx="319565" cy="435941"/>
            <a:chOff x="4699992" y="220662"/>
            <a:chExt cx="319565" cy="435941"/>
          </a:xfrm>
        </p:grpSpPr>
        <p:sp>
          <p:nvSpPr>
            <p:cNvPr id="285" name="Folded Corner 284"/>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87" name="Straight Arrow Connector 286"/>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92" name="Group 291"/>
          <p:cNvGrpSpPr/>
          <p:nvPr/>
        </p:nvGrpSpPr>
        <p:grpSpPr>
          <a:xfrm>
            <a:off x="10359405" y="1883946"/>
            <a:ext cx="319565" cy="435941"/>
            <a:chOff x="4699992" y="220662"/>
            <a:chExt cx="319565" cy="435941"/>
          </a:xfrm>
        </p:grpSpPr>
        <p:sp>
          <p:nvSpPr>
            <p:cNvPr id="293" name="Folded Corner 292"/>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4" name="Straight Arrow Connector 293"/>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89" name="Group 288"/>
          <p:cNvGrpSpPr/>
          <p:nvPr/>
        </p:nvGrpSpPr>
        <p:grpSpPr>
          <a:xfrm>
            <a:off x="5608637" y="1613521"/>
            <a:ext cx="319565" cy="435941"/>
            <a:chOff x="4699992" y="220662"/>
            <a:chExt cx="319565" cy="435941"/>
          </a:xfrm>
        </p:grpSpPr>
        <p:sp>
          <p:nvSpPr>
            <p:cNvPr id="290" name="Folded Corner 289"/>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1" name="Straight Arrow Connector 290"/>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sp>
        <p:nvSpPr>
          <p:cNvPr id="301" name="Oval 300"/>
          <p:cNvSpPr/>
          <p:nvPr/>
        </p:nvSpPr>
        <p:spPr bwMode="auto">
          <a:xfrm>
            <a:off x="5585685" y="1973358"/>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10315321" y="2216995"/>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p:cNvCxnSpPr/>
          <p:nvPr/>
        </p:nvCxnSpPr>
        <p:spPr>
          <a:xfrm flipH="1">
            <a:off x="5302492" y="1557656"/>
            <a:ext cx="9344" cy="4380378"/>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308" name="Rectangle 307"/>
          <p:cNvSpPr/>
          <p:nvPr/>
        </p:nvSpPr>
        <p:spPr>
          <a:xfrm>
            <a:off x="11144949" y="1363206"/>
            <a:ext cx="588016"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APIs</a:t>
            </a:r>
            <a:endParaRPr lang="en-US" sz="1400" dirty="0">
              <a:solidFill>
                <a:prstClr val="black"/>
              </a:solidFill>
              <a:cs typeface="Segoe UI" panose="020B0502040204020203" pitchFamily="34" charset="0"/>
            </a:endParaRPr>
          </a:p>
        </p:txBody>
      </p:sp>
      <p:sp>
        <p:nvSpPr>
          <p:cNvPr id="309" name="Left Arrow 308"/>
          <p:cNvSpPr/>
          <p:nvPr/>
        </p:nvSpPr>
        <p:spPr>
          <a:xfrm>
            <a:off x="10887166" y="3062095"/>
            <a:ext cx="228600" cy="239813"/>
          </a:xfrm>
          <a:prstGeom prst="lef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310" name="Rectangle 309"/>
          <p:cNvSpPr/>
          <p:nvPr/>
        </p:nvSpPr>
        <p:spPr bwMode="auto">
          <a:xfrm>
            <a:off x="813880" y="4831360"/>
            <a:ext cx="1465534" cy="141397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1400" dirty="0" smtClean="0">
                <a:solidFill>
                  <a:prstClr val="black"/>
                </a:solidFill>
                <a:ea typeface="Segoe UI" pitchFamily="34" charset="0"/>
                <a:cs typeface="Segoe UI" pitchFamily="34" charset="0"/>
              </a:rPr>
              <a:t>OSS Device </a:t>
            </a:r>
            <a:r>
              <a:rPr lang="de-DE" sz="1400" dirty="0" err="1" smtClean="0">
                <a:solidFill>
                  <a:prstClr val="black"/>
                </a:solidFill>
                <a:ea typeface="Segoe UI" pitchFamily="34" charset="0"/>
                <a:cs typeface="Segoe UI" pitchFamily="34" charset="0"/>
              </a:rPr>
              <a:t>Agents</a:t>
            </a:r>
            <a:endParaRPr lang="en-US" sz="1400" dirty="0" err="1" smtClean="0">
              <a:solidFill>
                <a:prstClr val="black"/>
              </a:solidFill>
              <a:ea typeface="Segoe UI" pitchFamily="34" charset="0"/>
              <a:cs typeface="Segoe UI" pitchFamily="34" charset="0"/>
            </a:endParaRPr>
          </a:p>
        </p:txBody>
      </p:sp>
      <p:sp>
        <p:nvSpPr>
          <p:cNvPr id="324" name="Rectangle 323"/>
          <p:cNvSpPr/>
          <p:nvPr/>
        </p:nvSpPr>
        <p:spPr>
          <a:xfrm>
            <a:off x="898847" y="5881004"/>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Management</a:t>
            </a:r>
            <a:endParaRPr lang="en-US" sz="1400" dirty="0">
              <a:solidFill>
                <a:prstClr val="black"/>
              </a:solidFill>
              <a:cs typeface="Segoe UI" panose="020B0502040204020203" pitchFamily="34" charset="0"/>
            </a:endParaRPr>
          </a:p>
        </p:txBody>
      </p:sp>
      <p:sp>
        <p:nvSpPr>
          <p:cNvPr id="325" name="Rectangle 324"/>
          <p:cNvSpPr/>
          <p:nvPr/>
        </p:nvSpPr>
        <p:spPr>
          <a:xfrm>
            <a:off x="898847" y="5609080"/>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Communication</a:t>
            </a:r>
            <a:endParaRPr lang="en-US" sz="1400" dirty="0">
              <a:solidFill>
                <a:prstClr val="black"/>
              </a:solidFill>
              <a:cs typeface="Segoe UI" panose="020B0502040204020203" pitchFamily="34" charset="0"/>
            </a:endParaRPr>
          </a:p>
        </p:txBody>
      </p:sp>
      <p:sp>
        <p:nvSpPr>
          <p:cNvPr id="326" name="Rectangle 325"/>
          <p:cNvSpPr/>
          <p:nvPr/>
        </p:nvSpPr>
        <p:spPr>
          <a:xfrm>
            <a:off x="898847" y="5340975"/>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err="1" smtClean="0">
                <a:solidFill>
                  <a:prstClr val="black"/>
                </a:solidFill>
                <a:cs typeface="Segoe UI" panose="020B0502040204020203" pitchFamily="34" charset="0"/>
              </a:rPr>
              <a:t>Provisioning</a:t>
            </a:r>
            <a:endParaRPr lang="en-US" sz="1400" dirty="0">
              <a:solidFill>
                <a:prstClr val="black"/>
              </a:solidFill>
              <a:cs typeface="Segoe UI" panose="020B0502040204020203" pitchFamily="34" charset="0"/>
            </a:endParaRPr>
          </a:p>
        </p:txBody>
      </p:sp>
      <p:sp>
        <p:nvSpPr>
          <p:cNvPr id="329" name="Up Arrow 328"/>
          <p:cNvSpPr/>
          <p:nvPr/>
        </p:nvSpPr>
        <p:spPr>
          <a:xfrm rot="16200000">
            <a:off x="6139673" y="5599118"/>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1" name="Rectangular Callout 240"/>
          <p:cNvSpPr/>
          <p:nvPr/>
        </p:nvSpPr>
        <p:spPr>
          <a:xfrm>
            <a:off x="122237" y="3511312"/>
            <a:ext cx="3903592" cy="2993202"/>
          </a:xfrm>
          <a:prstGeom prst="wedgeRectCallout">
            <a:avLst>
              <a:gd name="adj1" fmla="val 113873"/>
              <a:gd name="adj2" fmla="val -12480"/>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Hyper-Scale Identity Registry for millions of devices per IoT Hub</a:t>
            </a:r>
          </a:p>
          <a:p>
            <a:pPr algn="ctr"/>
            <a:endParaRPr lang="en-US" sz="2400" dirty="0">
              <a:solidFill>
                <a:prstClr val="black"/>
              </a:solidFill>
              <a:cs typeface="Segoe UI" panose="020B0502040204020203" pitchFamily="34" charset="0"/>
            </a:endParaRPr>
          </a:p>
          <a:p>
            <a:pPr algn="ctr"/>
            <a:r>
              <a:rPr lang="en-US" sz="2400" dirty="0" smtClean="0">
                <a:solidFill>
                  <a:prstClr val="black"/>
                </a:solidFill>
                <a:cs typeface="Segoe UI" panose="020B0502040204020203" pitchFamily="34" charset="0"/>
              </a:rPr>
              <a:t>Can federate identity with and via Azure Active Directory</a:t>
            </a:r>
            <a:endParaRPr lang="en-US" sz="2400" dirty="0">
              <a:solidFill>
                <a:prstClr val="black"/>
              </a:solidFill>
              <a:cs typeface="Segoe UI" panose="020B0502040204020203" pitchFamily="34" charset="0"/>
            </a:endParaRPr>
          </a:p>
        </p:txBody>
      </p:sp>
    </p:spTree>
    <p:extLst>
      <p:ext uri="{BB962C8B-B14F-4D97-AF65-F5344CB8AC3E}">
        <p14:creationId xmlns:p14="http://schemas.microsoft.com/office/powerpoint/2010/main" val="227363225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p:cNvSpPr/>
          <p:nvPr/>
        </p:nvSpPr>
        <p:spPr>
          <a:xfrm>
            <a:off x="10185267" y="1363206"/>
            <a:ext cx="694755"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HTTPS</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AMQPS</a:t>
            </a:r>
            <a:endParaRPr lang="en-US" sz="1400" dirty="0">
              <a:solidFill>
                <a:prstClr val="black"/>
              </a:solidFill>
              <a:cs typeface="Segoe UI" panose="020B0502040204020203" pitchFamily="34" charset="0"/>
            </a:endParaRPr>
          </a:p>
        </p:txBody>
      </p:sp>
      <p:sp>
        <p:nvSpPr>
          <p:cNvPr id="2" name="Title 1"/>
          <p:cNvSpPr>
            <a:spLocks noGrp="1"/>
          </p:cNvSpPr>
          <p:nvPr>
            <p:ph type="title"/>
          </p:nvPr>
        </p:nvSpPr>
        <p:spPr/>
        <p:txBody>
          <a:bodyPr/>
          <a:lstStyle/>
          <a:p>
            <a:r>
              <a:rPr lang="en-US" dirty="0" smtClean="0"/>
              <a:t>Azure IoT Hub</a:t>
            </a:r>
            <a:endParaRPr lang="en-US" dirty="0"/>
          </a:p>
        </p:txBody>
      </p:sp>
      <p:sp>
        <p:nvSpPr>
          <p:cNvPr id="4" name="Rectangle 3"/>
          <p:cNvSpPr/>
          <p:nvPr/>
        </p:nvSpPr>
        <p:spPr>
          <a:xfrm>
            <a:off x="5254479" y="754062"/>
            <a:ext cx="4942376" cy="5878604"/>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2800" dirty="0" smtClean="0">
                <a:solidFill>
                  <a:prstClr val="black"/>
                </a:solidFill>
                <a:cs typeface="Segoe UI" panose="020B0502040204020203" pitchFamily="34" charset="0"/>
              </a:rPr>
              <a:t>IoT Hub</a:t>
            </a:r>
            <a:endParaRPr lang="en-US" sz="2800" dirty="0">
              <a:solidFill>
                <a:prstClr val="black"/>
              </a:solidFill>
              <a:cs typeface="Segoe UI" panose="020B0502040204020203" pitchFamily="34" charset="0"/>
            </a:endParaRPr>
          </a:p>
        </p:txBody>
      </p:sp>
      <p:cxnSp>
        <p:nvCxnSpPr>
          <p:cNvPr id="117" name="Straight Arrow Connector 116"/>
          <p:cNvCxnSpPr/>
          <p:nvPr/>
        </p:nvCxnSpPr>
        <p:spPr>
          <a:xfrm>
            <a:off x="350837" y="1566526"/>
            <a:ext cx="0" cy="4241969"/>
          </a:xfrm>
          <a:prstGeom prst="straightConnector1">
            <a:avLst/>
          </a:prstGeom>
          <a:ln>
            <a:headEnd type="triangle"/>
            <a:tailEnd type="triangle"/>
          </a:ln>
        </p:spPr>
        <p:style>
          <a:lnRef idx="2">
            <a:schemeClr val="dk1"/>
          </a:lnRef>
          <a:fillRef idx="1">
            <a:schemeClr val="lt1"/>
          </a:fillRef>
          <a:effectRef idx="0">
            <a:schemeClr val="dk1"/>
          </a:effectRef>
          <a:fontRef idx="minor">
            <a:schemeClr val="dk1"/>
          </a:fontRef>
        </p:style>
      </p:cxnSp>
      <p:sp>
        <p:nvSpPr>
          <p:cNvPr id="119" name="Rectangle 118"/>
          <p:cNvSpPr/>
          <p:nvPr/>
        </p:nvSpPr>
        <p:spPr>
          <a:xfrm>
            <a:off x="6539255" y="4525743"/>
            <a:ext cx="3505200" cy="54094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Identity Registry</a:t>
            </a:r>
            <a:endParaRPr lang="en-US" sz="1600" dirty="0">
              <a:solidFill>
                <a:prstClr val="black"/>
              </a:solidFill>
              <a:cs typeface="Segoe UI" panose="020B0502040204020203" pitchFamily="34" charset="0"/>
            </a:endParaRPr>
          </a:p>
        </p:txBody>
      </p:sp>
      <p:sp>
        <p:nvSpPr>
          <p:cNvPr id="120" name="Rectangle 119"/>
          <p:cNvSpPr/>
          <p:nvPr/>
        </p:nvSpPr>
        <p:spPr>
          <a:xfrm>
            <a:off x="65392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Device Management</a:t>
            </a:r>
            <a:endParaRPr lang="en-US" sz="1600" dirty="0">
              <a:solidFill>
                <a:prstClr val="black"/>
              </a:solidFill>
              <a:cs typeface="Segoe UI" panose="020B0502040204020203" pitchFamily="34" charset="0"/>
            </a:endParaRPr>
          </a:p>
        </p:txBody>
      </p:sp>
      <p:sp>
        <p:nvSpPr>
          <p:cNvPr id="121" name="Rectangle 120"/>
          <p:cNvSpPr/>
          <p:nvPr/>
        </p:nvSpPr>
        <p:spPr>
          <a:xfrm>
            <a:off x="83680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Provisioning</a:t>
            </a:r>
            <a:endParaRPr lang="en-US" sz="1600" dirty="0">
              <a:solidFill>
                <a:prstClr val="black"/>
              </a:solidFill>
              <a:cs typeface="Segoe UI" panose="020B0502040204020203" pitchFamily="34" charset="0"/>
            </a:endParaRPr>
          </a:p>
        </p:txBody>
      </p:sp>
      <p:sp>
        <p:nvSpPr>
          <p:cNvPr id="116" name="Up Arrow 115"/>
          <p:cNvSpPr/>
          <p:nvPr/>
        </p:nvSpPr>
        <p:spPr>
          <a:xfrm>
            <a:off x="7148855" y="506875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3" name="Rectangle 122"/>
          <p:cNvSpPr/>
          <p:nvPr/>
        </p:nvSpPr>
        <p:spPr>
          <a:xfrm>
            <a:off x="5118256" y="1365250"/>
            <a:ext cx="1165598" cy="4724400"/>
          </a:xfrm>
          <a:prstGeom prst="rect">
            <a:avLst/>
          </a:prstGeom>
        </p:spPr>
        <p:style>
          <a:lnRef idx="1">
            <a:schemeClr val="accent5"/>
          </a:lnRef>
          <a:fillRef idx="2">
            <a:schemeClr val="accent5"/>
          </a:fillRef>
          <a:effectRef idx="1">
            <a:schemeClr val="accent5"/>
          </a:effectRef>
          <a:fontRef idx="minor">
            <a:schemeClr val="dk1"/>
          </a:fontRef>
        </p:style>
        <p:txBody>
          <a:bodyPr lIns="182880" tIns="0" rIns="0" bIns="0" rtlCol="0" anchor="ctr"/>
          <a:lstStyle/>
          <a:p>
            <a:pPr algn="ctr"/>
            <a:r>
              <a:rPr lang="de-DE" sz="1600" dirty="0" smtClean="0">
                <a:solidFill>
                  <a:prstClr val="black"/>
                </a:solidFill>
                <a:cs typeface="Segoe UI" panose="020B0502040204020203" pitchFamily="34" charset="0"/>
              </a:rPr>
              <a:t>IoT Hub Gateway</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HTTPS,</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AMQPS</a:t>
            </a:r>
            <a:endParaRPr lang="en-US" sz="1600" dirty="0">
              <a:solidFill>
                <a:prstClr val="black"/>
              </a:solidFill>
              <a:cs typeface="Segoe UI" panose="020B0502040204020203" pitchFamily="34" charset="0"/>
            </a:endParaRPr>
          </a:p>
        </p:txBody>
      </p:sp>
      <p:sp>
        <p:nvSpPr>
          <p:cNvPr id="124" name="Left-Right Arrow 123"/>
          <p:cNvSpPr/>
          <p:nvPr/>
        </p:nvSpPr>
        <p:spPr>
          <a:xfrm>
            <a:off x="5417741" y="4726399"/>
            <a:ext cx="1257696" cy="111027"/>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5" name="Rectangle 124"/>
          <p:cNvSpPr/>
          <p:nvPr/>
        </p:nvSpPr>
        <p:spPr>
          <a:xfrm>
            <a:off x="6562375" y="1382194"/>
            <a:ext cx="3505200" cy="2769957"/>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de-DE" sz="1600" dirty="0" smtClean="0">
                <a:solidFill>
                  <a:prstClr val="black"/>
                </a:solidFill>
                <a:cs typeface="Segoe UI" panose="020B0502040204020203" pitchFamily="34" charset="0"/>
              </a:rPr>
              <a:t>Data and Command Flow</a:t>
            </a:r>
            <a:endParaRPr lang="en-US" sz="1600" dirty="0">
              <a:solidFill>
                <a:prstClr val="black"/>
              </a:solidFill>
              <a:cs typeface="Segoe UI" panose="020B0502040204020203" pitchFamily="34" charset="0"/>
            </a:endParaRPr>
          </a:p>
        </p:txBody>
      </p:sp>
      <p:sp>
        <p:nvSpPr>
          <p:cNvPr id="126" name="Up Arrow 125"/>
          <p:cNvSpPr/>
          <p:nvPr/>
        </p:nvSpPr>
        <p:spPr>
          <a:xfrm>
            <a:off x="8977655" y="506668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7" name="Left-Right Arrow 126"/>
          <p:cNvSpPr/>
          <p:nvPr/>
        </p:nvSpPr>
        <p:spPr>
          <a:xfrm>
            <a:off x="6075652" y="2529788"/>
            <a:ext cx="671806" cy="421626"/>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grpSp>
        <p:nvGrpSpPr>
          <p:cNvPr id="128" name="Group 127"/>
          <p:cNvGrpSpPr/>
          <p:nvPr/>
        </p:nvGrpSpPr>
        <p:grpSpPr>
          <a:xfrm>
            <a:off x="7039745" y="2718606"/>
            <a:ext cx="1415503" cy="1329048"/>
            <a:chOff x="427037" y="1439862"/>
            <a:chExt cx="1765029" cy="1656444"/>
          </a:xfrm>
          <a:solidFill>
            <a:srgbClr val="FCD116"/>
          </a:solidFill>
        </p:grpSpPr>
        <p:grpSp>
          <p:nvGrpSpPr>
            <p:cNvPr id="129" name="Group 128"/>
            <p:cNvGrpSpPr/>
            <p:nvPr/>
          </p:nvGrpSpPr>
          <p:grpSpPr>
            <a:xfrm>
              <a:off x="427037" y="1439862"/>
              <a:ext cx="1764948" cy="152400"/>
              <a:chOff x="427037" y="1439862"/>
              <a:chExt cx="1764948" cy="152400"/>
            </a:xfrm>
            <a:grpFill/>
          </p:grpSpPr>
          <p:sp>
            <p:nvSpPr>
              <p:cNvPr id="229" name="Rectangle 22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427046" y="1606978"/>
              <a:ext cx="1764948" cy="152400"/>
              <a:chOff x="427037" y="1439862"/>
              <a:chExt cx="1764948" cy="152400"/>
            </a:xfrm>
            <a:grpFill/>
          </p:grpSpPr>
          <p:sp>
            <p:nvSpPr>
              <p:cNvPr id="219" name="Rectangle 21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a:off x="427055" y="1774094"/>
              <a:ext cx="1764948" cy="152400"/>
              <a:chOff x="427037" y="1439862"/>
              <a:chExt cx="1764948" cy="152400"/>
            </a:xfrm>
            <a:grpFill/>
          </p:grpSpPr>
          <p:sp>
            <p:nvSpPr>
              <p:cNvPr id="209" name="Rectangle 20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427064" y="1941210"/>
              <a:ext cx="1764948" cy="152400"/>
              <a:chOff x="427037" y="1439862"/>
              <a:chExt cx="1764948" cy="152400"/>
            </a:xfrm>
            <a:grpFill/>
          </p:grpSpPr>
          <p:sp>
            <p:nvSpPr>
              <p:cNvPr id="199" name="Rectangle 19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427073" y="2108326"/>
              <a:ext cx="1764948" cy="152400"/>
              <a:chOff x="427037" y="1439862"/>
              <a:chExt cx="1764948" cy="152400"/>
            </a:xfrm>
            <a:grpFill/>
          </p:grpSpPr>
          <p:sp>
            <p:nvSpPr>
              <p:cNvPr id="189" name="Rectangle 18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427082" y="2275442"/>
              <a:ext cx="1764948" cy="152400"/>
              <a:chOff x="427037" y="1439862"/>
              <a:chExt cx="1764948" cy="152400"/>
            </a:xfrm>
            <a:grpFill/>
          </p:grpSpPr>
          <p:sp>
            <p:nvSpPr>
              <p:cNvPr id="179" name="Rectangle 17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427091" y="2442558"/>
              <a:ext cx="1764948" cy="152400"/>
              <a:chOff x="427037" y="1439862"/>
              <a:chExt cx="1764948" cy="152400"/>
            </a:xfrm>
            <a:grpFill/>
          </p:grpSpPr>
          <p:sp>
            <p:nvSpPr>
              <p:cNvPr id="169" name="Rectangle 16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427100" y="2609674"/>
              <a:ext cx="1764948" cy="152400"/>
              <a:chOff x="427037" y="1439862"/>
              <a:chExt cx="1764948" cy="152400"/>
            </a:xfrm>
            <a:grpFill/>
          </p:grpSpPr>
          <p:sp>
            <p:nvSpPr>
              <p:cNvPr id="159" name="Rectangle 15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7" name="Group 136"/>
            <p:cNvGrpSpPr/>
            <p:nvPr/>
          </p:nvGrpSpPr>
          <p:grpSpPr>
            <a:xfrm>
              <a:off x="427109" y="2776790"/>
              <a:ext cx="1764948" cy="152400"/>
              <a:chOff x="427037" y="1439862"/>
              <a:chExt cx="1764948" cy="152400"/>
            </a:xfrm>
            <a:grpFill/>
          </p:grpSpPr>
          <p:sp>
            <p:nvSpPr>
              <p:cNvPr id="149" name="Rectangle 14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427118" y="2943906"/>
              <a:ext cx="1764948" cy="152400"/>
              <a:chOff x="427037" y="1439862"/>
              <a:chExt cx="1764948" cy="152400"/>
            </a:xfrm>
            <a:grpFill/>
          </p:grpSpPr>
          <p:sp>
            <p:nvSpPr>
              <p:cNvPr id="139" name="Rectangle 13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9" name="TextBox 238"/>
          <p:cNvSpPr txBox="1"/>
          <p:nvPr/>
        </p:nvSpPr>
        <p:spPr>
          <a:xfrm>
            <a:off x="8488881" y="2876341"/>
            <a:ext cx="1329210" cy="960263"/>
          </a:xfrm>
          <a:prstGeom prst="rect">
            <a:avLst/>
          </a:prstGeom>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pPr algn="ctr">
              <a:lnSpc>
                <a:spcPct val="90000"/>
              </a:lnSpc>
              <a:spcAft>
                <a:spcPts val="600"/>
              </a:spcAft>
            </a:pPr>
            <a:r>
              <a:rPr lang="de-DE" sz="1600" dirty="0" smtClean="0">
                <a:solidFill>
                  <a:prstClr val="white">
                    <a:lumMod val="95000"/>
                  </a:prstClr>
                </a:solidFill>
              </a:rPr>
              <a:t>Per-</a:t>
            </a:r>
            <a:r>
              <a:rPr lang="de-DE" sz="1600" dirty="0" err="1" smtClean="0">
                <a:solidFill>
                  <a:prstClr val="white">
                    <a:lumMod val="95000"/>
                  </a:prstClr>
                </a:solidFill>
              </a:rPr>
              <a:t>device</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command</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queues</a:t>
            </a:r>
            <a:endParaRPr lang="en-US" sz="1600" dirty="0" err="1" smtClean="0">
              <a:solidFill>
                <a:prstClr val="white">
                  <a:lumMod val="95000"/>
                </a:prstClr>
              </a:solidFill>
            </a:endParaRPr>
          </a:p>
        </p:txBody>
      </p:sp>
      <p:sp>
        <p:nvSpPr>
          <p:cNvPr id="240" name="Left Arrow 239"/>
          <p:cNvSpPr/>
          <p:nvPr/>
        </p:nvSpPr>
        <p:spPr>
          <a:xfrm>
            <a:off x="6698812" y="3158167"/>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cxnSp>
        <p:nvCxnSpPr>
          <p:cNvPr id="242" name="Straight Connector 241"/>
          <p:cNvCxnSpPr/>
          <p:nvPr/>
        </p:nvCxnSpPr>
        <p:spPr>
          <a:xfrm>
            <a:off x="6813112" y="2584450"/>
            <a:ext cx="3064387" cy="0"/>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243" name="Rectangle 242"/>
          <p:cNvSpPr/>
          <p:nvPr/>
        </p:nvSpPr>
        <p:spPr>
          <a:xfrm>
            <a:off x="6994344" y="1840695"/>
            <a:ext cx="3524844" cy="6096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600" dirty="0" smtClean="0">
                <a:solidFill>
                  <a:prstClr val="black"/>
                </a:solidFill>
                <a:cs typeface="Segoe UI" panose="020B0502040204020203" pitchFamily="34" charset="0"/>
              </a:rPr>
              <a:t>Event Hub</a:t>
            </a:r>
            <a:endParaRPr lang="en-US" sz="1600" dirty="0">
              <a:solidFill>
                <a:prstClr val="black"/>
              </a:solidFill>
              <a:cs typeface="Segoe UI" panose="020B0502040204020203" pitchFamily="34" charset="0"/>
            </a:endParaRPr>
          </a:p>
        </p:txBody>
      </p:sp>
      <p:sp>
        <p:nvSpPr>
          <p:cNvPr id="244" name="Left Arrow 243"/>
          <p:cNvSpPr/>
          <p:nvPr/>
        </p:nvSpPr>
        <p:spPr>
          <a:xfrm rot="10800000">
            <a:off x="6699333" y="1921912"/>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5" name="Rectangle 244"/>
          <p:cNvSpPr/>
          <p:nvPr/>
        </p:nvSpPr>
        <p:spPr bwMode="auto">
          <a:xfrm>
            <a:off x="596857" y="1664726"/>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Arrow Connector 246"/>
          <p:cNvCxnSpPr>
            <a:stCxn id="245" idx="3"/>
          </p:cNvCxnSpPr>
          <p:nvPr/>
        </p:nvCxnSpPr>
        <p:spPr>
          <a:xfrm flipV="1">
            <a:off x="733080" y="1734939"/>
            <a:ext cx="4385176" cy="130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0" name="Rectangle 249"/>
          <p:cNvSpPr/>
          <p:nvPr/>
        </p:nvSpPr>
        <p:spPr>
          <a:xfrm>
            <a:off x="3260026" y="2238003"/>
            <a:ext cx="1055804" cy="1542527"/>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a:solidFill>
                  <a:prstClr val="black"/>
                </a:solidFill>
                <a:cs typeface="Segoe UI" panose="020B0502040204020203" pitchFamily="34" charset="0"/>
              </a:rPr>
              <a:t>Self-</a:t>
            </a:r>
            <a:r>
              <a:rPr lang="de-DE" sz="1400" dirty="0" err="1">
                <a:solidFill>
                  <a:prstClr val="black"/>
                </a:solidFill>
                <a:cs typeface="Segoe UI" panose="020B0502040204020203" pitchFamily="34" charset="0"/>
              </a:rPr>
              <a:t>Hosted</a:t>
            </a:r>
            <a:r>
              <a:rPr lang="de-DE" sz="1400" dirty="0">
                <a:solidFill>
                  <a:prstClr val="black"/>
                </a:solidFill>
                <a:cs typeface="Segoe UI" panose="020B0502040204020203" pitchFamily="34" charset="0"/>
              </a:rPr>
              <a:t> Gateway</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MQTT,</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Custom</a:t>
            </a:r>
            <a:endParaRPr lang="en-US" sz="1400" dirty="0">
              <a:solidFill>
                <a:prstClr val="black"/>
              </a:solidFill>
              <a:cs typeface="Segoe UI" panose="020B0502040204020203" pitchFamily="34" charset="0"/>
            </a:endParaRPr>
          </a:p>
        </p:txBody>
      </p:sp>
      <p:sp>
        <p:nvSpPr>
          <p:cNvPr id="251" name="Rectangle 250"/>
          <p:cNvSpPr/>
          <p:nvPr/>
        </p:nvSpPr>
        <p:spPr bwMode="auto">
          <a:xfrm>
            <a:off x="596857" y="2397475"/>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Arrow Connector 251"/>
          <p:cNvCxnSpPr>
            <a:stCxn id="251" idx="3"/>
          </p:cNvCxnSpPr>
          <p:nvPr/>
        </p:nvCxnSpPr>
        <p:spPr>
          <a:xfrm flipV="1">
            <a:off x="733080" y="2468273"/>
            <a:ext cx="2520798"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4" name="Rectangle 253"/>
          <p:cNvSpPr/>
          <p:nvPr/>
        </p:nvSpPr>
        <p:spPr bwMode="auto">
          <a:xfrm>
            <a:off x="596857" y="3130224"/>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Arrow Connector 255"/>
          <p:cNvCxnSpPr/>
          <p:nvPr/>
        </p:nvCxnSpPr>
        <p:spPr>
          <a:xfrm>
            <a:off x="4316625" y="2987844"/>
            <a:ext cx="808574" cy="65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9" name="Rectangle 258"/>
          <p:cNvSpPr/>
          <p:nvPr/>
        </p:nvSpPr>
        <p:spPr>
          <a:xfrm>
            <a:off x="1571234" y="2763317"/>
            <a:ext cx="1055804" cy="1573429"/>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smtClean="0">
                <a:solidFill>
                  <a:prstClr val="black"/>
                </a:solidFill>
                <a:cs typeface="Segoe UI" panose="020B0502040204020203" pitchFamily="34" charset="0"/>
              </a:rPr>
              <a:t>Field Gateway</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OPC UA,</a:t>
            </a:r>
            <a:br>
              <a:rPr lang="de-DE" sz="1400" dirty="0" smtClean="0">
                <a:solidFill>
                  <a:prstClr val="black"/>
                </a:solidFill>
                <a:cs typeface="Segoe UI" panose="020B0502040204020203" pitchFamily="34" charset="0"/>
              </a:rPr>
            </a:br>
            <a:r>
              <a:rPr lang="de-DE" sz="1400" dirty="0" err="1" smtClean="0">
                <a:solidFill>
                  <a:prstClr val="black"/>
                </a:solidFill>
                <a:cs typeface="Segoe UI" panose="020B0502040204020203" pitchFamily="34" charset="0"/>
              </a:rPr>
              <a:t>CoAP</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AllJoyn</a:t>
            </a:r>
            <a:r>
              <a:rPr lang="de-DE" sz="1400" dirty="0" smtClean="0">
                <a:solidFill>
                  <a:prstClr val="black"/>
                </a:solidFill>
                <a:cs typeface="Segoe UI" panose="020B0502040204020203" pitchFamily="34" charset="0"/>
              </a:rPr>
              <a:t>,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t>
            </a:r>
            <a:endParaRPr lang="en-US" sz="1400" dirty="0">
              <a:solidFill>
                <a:prstClr val="black"/>
              </a:solidFill>
              <a:cs typeface="Segoe UI" panose="020B0502040204020203" pitchFamily="34" charset="0"/>
            </a:endParaRPr>
          </a:p>
        </p:txBody>
      </p:sp>
      <p:cxnSp>
        <p:nvCxnSpPr>
          <p:cNvPr id="260" name="Straight Arrow Connector 259"/>
          <p:cNvCxnSpPr>
            <a:stCxn id="254" idx="3"/>
          </p:cNvCxnSpPr>
          <p:nvPr/>
        </p:nvCxnSpPr>
        <p:spPr>
          <a:xfrm>
            <a:off x="733080" y="3201742"/>
            <a:ext cx="831955" cy="719"/>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63" name="Straight Arrow Connector 262"/>
          <p:cNvCxnSpPr/>
          <p:nvPr/>
        </p:nvCxnSpPr>
        <p:spPr>
          <a:xfrm>
            <a:off x="2620081" y="3541851"/>
            <a:ext cx="633797" cy="99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72" name="Rectangle 271"/>
          <p:cNvSpPr/>
          <p:nvPr/>
        </p:nvSpPr>
        <p:spPr bwMode="auto">
          <a:xfrm>
            <a:off x="603056" y="3863692"/>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73" name="Straight Arrow Connector 272"/>
          <p:cNvCxnSpPr>
            <a:stCxn id="272" idx="3"/>
          </p:cNvCxnSpPr>
          <p:nvPr/>
        </p:nvCxnSpPr>
        <p:spPr>
          <a:xfrm flipV="1">
            <a:off x="739279" y="3934490"/>
            <a:ext cx="825756"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74" name="Straight Arrow Connector 273"/>
          <p:cNvCxnSpPr/>
          <p:nvPr/>
        </p:nvCxnSpPr>
        <p:spPr>
          <a:xfrm>
            <a:off x="2627038" y="3956402"/>
            <a:ext cx="2498161" cy="1183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grpSp>
        <p:nvGrpSpPr>
          <p:cNvPr id="288" name="Group 287"/>
          <p:cNvGrpSpPr/>
          <p:nvPr/>
        </p:nvGrpSpPr>
        <p:grpSpPr>
          <a:xfrm>
            <a:off x="1077314" y="1485971"/>
            <a:ext cx="319565" cy="435941"/>
            <a:chOff x="4699992" y="220662"/>
            <a:chExt cx="319565" cy="435941"/>
          </a:xfrm>
        </p:grpSpPr>
        <p:sp>
          <p:nvSpPr>
            <p:cNvPr id="285" name="Folded Corner 284"/>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87" name="Straight Arrow Connector 286"/>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92" name="Group 291"/>
          <p:cNvGrpSpPr/>
          <p:nvPr/>
        </p:nvGrpSpPr>
        <p:grpSpPr>
          <a:xfrm>
            <a:off x="10359405" y="1883946"/>
            <a:ext cx="319565" cy="435941"/>
            <a:chOff x="4699992" y="220662"/>
            <a:chExt cx="319565" cy="435941"/>
          </a:xfrm>
        </p:grpSpPr>
        <p:sp>
          <p:nvSpPr>
            <p:cNvPr id="293" name="Folded Corner 292"/>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4" name="Straight Arrow Connector 293"/>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89" name="Group 288"/>
          <p:cNvGrpSpPr/>
          <p:nvPr/>
        </p:nvGrpSpPr>
        <p:grpSpPr>
          <a:xfrm>
            <a:off x="5608637" y="1613521"/>
            <a:ext cx="319565" cy="435941"/>
            <a:chOff x="4699992" y="220662"/>
            <a:chExt cx="319565" cy="435941"/>
          </a:xfrm>
        </p:grpSpPr>
        <p:sp>
          <p:nvSpPr>
            <p:cNvPr id="290" name="Folded Corner 289"/>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1" name="Straight Arrow Connector 290"/>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sp>
        <p:nvSpPr>
          <p:cNvPr id="301" name="Oval 300"/>
          <p:cNvSpPr/>
          <p:nvPr/>
        </p:nvSpPr>
        <p:spPr bwMode="auto">
          <a:xfrm>
            <a:off x="5585685" y="1973358"/>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10315321" y="2216995"/>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p:cNvCxnSpPr/>
          <p:nvPr/>
        </p:nvCxnSpPr>
        <p:spPr>
          <a:xfrm flipH="1">
            <a:off x="5302492" y="1557656"/>
            <a:ext cx="9344" cy="4380378"/>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308" name="Rectangle 307"/>
          <p:cNvSpPr/>
          <p:nvPr/>
        </p:nvSpPr>
        <p:spPr>
          <a:xfrm>
            <a:off x="11144949" y="1363206"/>
            <a:ext cx="588016"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APIs</a:t>
            </a:r>
            <a:endParaRPr lang="en-US" sz="1400" dirty="0">
              <a:solidFill>
                <a:prstClr val="black"/>
              </a:solidFill>
              <a:cs typeface="Segoe UI" panose="020B0502040204020203" pitchFamily="34" charset="0"/>
            </a:endParaRPr>
          </a:p>
        </p:txBody>
      </p:sp>
      <p:sp>
        <p:nvSpPr>
          <p:cNvPr id="309" name="Left Arrow 308"/>
          <p:cNvSpPr/>
          <p:nvPr/>
        </p:nvSpPr>
        <p:spPr>
          <a:xfrm>
            <a:off x="10887166" y="3062095"/>
            <a:ext cx="228600" cy="239813"/>
          </a:xfrm>
          <a:prstGeom prst="lef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310" name="Rectangle 309"/>
          <p:cNvSpPr/>
          <p:nvPr/>
        </p:nvSpPr>
        <p:spPr bwMode="auto">
          <a:xfrm>
            <a:off x="813880" y="4831360"/>
            <a:ext cx="1465534" cy="141397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1400" dirty="0" smtClean="0">
                <a:solidFill>
                  <a:prstClr val="black"/>
                </a:solidFill>
                <a:ea typeface="Segoe UI" pitchFamily="34" charset="0"/>
                <a:cs typeface="Segoe UI" pitchFamily="34" charset="0"/>
              </a:rPr>
              <a:t>OSS Device </a:t>
            </a:r>
            <a:r>
              <a:rPr lang="de-DE" sz="1400" dirty="0" err="1" smtClean="0">
                <a:solidFill>
                  <a:prstClr val="black"/>
                </a:solidFill>
                <a:ea typeface="Segoe UI" pitchFamily="34" charset="0"/>
                <a:cs typeface="Segoe UI" pitchFamily="34" charset="0"/>
              </a:rPr>
              <a:t>Agents</a:t>
            </a:r>
            <a:endParaRPr lang="en-US" sz="1400" dirty="0" err="1" smtClean="0">
              <a:solidFill>
                <a:prstClr val="black"/>
              </a:solidFill>
              <a:ea typeface="Segoe UI" pitchFamily="34" charset="0"/>
              <a:cs typeface="Segoe UI" pitchFamily="34" charset="0"/>
            </a:endParaRPr>
          </a:p>
        </p:txBody>
      </p:sp>
      <p:sp>
        <p:nvSpPr>
          <p:cNvPr id="324" name="Rectangle 323"/>
          <p:cNvSpPr/>
          <p:nvPr/>
        </p:nvSpPr>
        <p:spPr>
          <a:xfrm>
            <a:off x="898847" y="5881004"/>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Management</a:t>
            </a:r>
            <a:endParaRPr lang="en-US" sz="1400" dirty="0">
              <a:solidFill>
                <a:prstClr val="black"/>
              </a:solidFill>
              <a:cs typeface="Segoe UI" panose="020B0502040204020203" pitchFamily="34" charset="0"/>
            </a:endParaRPr>
          </a:p>
        </p:txBody>
      </p:sp>
      <p:sp>
        <p:nvSpPr>
          <p:cNvPr id="325" name="Rectangle 324"/>
          <p:cNvSpPr/>
          <p:nvPr/>
        </p:nvSpPr>
        <p:spPr>
          <a:xfrm>
            <a:off x="898847" y="5609080"/>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Communication</a:t>
            </a:r>
            <a:endParaRPr lang="en-US" sz="1400" dirty="0">
              <a:solidFill>
                <a:prstClr val="black"/>
              </a:solidFill>
              <a:cs typeface="Segoe UI" panose="020B0502040204020203" pitchFamily="34" charset="0"/>
            </a:endParaRPr>
          </a:p>
        </p:txBody>
      </p:sp>
      <p:sp>
        <p:nvSpPr>
          <p:cNvPr id="326" name="Rectangle 325"/>
          <p:cNvSpPr/>
          <p:nvPr/>
        </p:nvSpPr>
        <p:spPr>
          <a:xfrm>
            <a:off x="898847" y="5340975"/>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err="1" smtClean="0">
                <a:solidFill>
                  <a:prstClr val="black"/>
                </a:solidFill>
                <a:cs typeface="Segoe UI" panose="020B0502040204020203" pitchFamily="34" charset="0"/>
              </a:rPr>
              <a:t>Provisioning</a:t>
            </a:r>
            <a:endParaRPr lang="en-US" sz="1400" dirty="0">
              <a:solidFill>
                <a:prstClr val="black"/>
              </a:solidFill>
              <a:cs typeface="Segoe UI" panose="020B0502040204020203" pitchFamily="34" charset="0"/>
            </a:endParaRPr>
          </a:p>
        </p:txBody>
      </p:sp>
      <p:sp>
        <p:nvSpPr>
          <p:cNvPr id="329" name="Up Arrow 328"/>
          <p:cNvSpPr/>
          <p:nvPr/>
        </p:nvSpPr>
        <p:spPr>
          <a:xfrm rot="16200000">
            <a:off x="6139673" y="5599118"/>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6" name="Rectangular Callout 245"/>
          <p:cNvSpPr/>
          <p:nvPr/>
        </p:nvSpPr>
        <p:spPr>
          <a:xfrm>
            <a:off x="7236041" y="3913568"/>
            <a:ext cx="4773395" cy="2993202"/>
          </a:xfrm>
          <a:prstGeom prst="wedgeRectCallout">
            <a:avLst>
              <a:gd name="adj1" fmla="val -79688"/>
              <a:gd name="adj2" fmla="val -32297"/>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Native support for Service Assisted Communication model, potentially holding millions of concurrent bi-directional connections.</a:t>
            </a:r>
          </a:p>
          <a:p>
            <a:pPr algn="ctr"/>
            <a:endParaRPr lang="en-US" sz="2400" dirty="0">
              <a:solidFill>
                <a:prstClr val="black"/>
              </a:solidFill>
              <a:cs typeface="Segoe UI" panose="020B0502040204020203" pitchFamily="34" charset="0"/>
            </a:endParaRPr>
          </a:p>
          <a:p>
            <a:pPr algn="ctr"/>
            <a:r>
              <a:rPr lang="en-US" sz="2400" dirty="0" smtClean="0">
                <a:solidFill>
                  <a:prstClr val="black"/>
                </a:solidFill>
                <a:cs typeface="Segoe UI" panose="020B0502040204020203" pitchFamily="34" charset="0"/>
              </a:rPr>
              <a:t>AMQP 1.0 (with </a:t>
            </a:r>
            <a:r>
              <a:rPr lang="en-US" sz="2400" dirty="0" err="1" smtClean="0">
                <a:solidFill>
                  <a:prstClr val="black"/>
                </a:solidFill>
                <a:cs typeface="Segoe UI" panose="020B0502040204020203" pitchFamily="34" charset="0"/>
              </a:rPr>
              <a:t>WebSockets</a:t>
            </a:r>
            <a:r>
              <a:rPr lang="en-US" sz="2400" dirty="0" smtClean="0">
                <a:solidFill>
                  <a:prstClr val="black"/>
                </a:solidFill>
                <a:cs typeface="Segoe UI" panose="020B0502040204020203" pitchFamily="34" charset="0"/>
              </a:rPr>
              <a:t>), HTTP/2</a:t>
            </a:r>
            <a:endParaRPr lang="en-US" sz="2400" dirty="0">
              <a:solidFill>
                <a:prstClr val="black"/>
              </a:solidFill>
              <a:cs typeface="Segoe UI" panose="020B0502040204020203" pitchFamily="34" charset="0"/>
            </a:endParaRPr>
          </a:p>
        </p:txBody>
      </p:sp>
      <p:sp>
        <p:nvSpPr>
          <p:cNvPr id="248" name="Rectangular Callout 247"/>
          <p:cNvSpPr/>
          <p:nvPr/>
        </p:nvSpPr>
        <p:spPr>
          <a:xfrm>
            <a:off x="7254459" y="295274"/>
            <a:ext cx="4754978" cy="3458828"/>
          </a:xfrm>
          <a:prstGeom prst="wedgeRectCallout">
            <a:avLst>
              <a:gd name="adj1" fmla="val -98578"/>
              <a:gd name="adj2" fmla="val -10917"/>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Secure by Principle.</a:t>
            </a:r>
          </a:p>
          <a:p>
            <a:pPr algn="ctr"/>
            <a:endParaRPr lang="en-US" sz="2400" dirty="0">
              <a:solidFill>
                <a:prstClr val="black"/>
              </a:solidFill>
              <a:cs typeface="Segoe UI" panose="020B0502040204020203" pitchFamily="34" charset="0"/>
            </a:endParaRPr>
          </a:p>
          <a:p>
            <a:pPr algn="ctr"/>
            <a:r>
              <a:rPr lang="en-US" sz="2400" dirty="0" smtClean="0">
                <a:solidFill>
                  <a:prstClr val="black"/>
                </a:solidFill>
                <a:cs typeface="Segoe UI" panose="020B0502040204020203" pitchFamily="34" charset="0"/>
              </a:rPr>
              <a:t>IoT Hub does not permit insecure connections. TLS is always enforced.</a:t>
            </a:r>
          </a:p>
          <a:p>
            <a:pPr algn="ctr"/>
            <a:endParaRPr lang="en-US" sz="2400" dirty="0">
              <a:solidFill>
                <a:prstClr val="black"/>
              </a:solidFill>
              <a:cs typeface="Segoe UI" panose="020B0502040204020203" pitchFamily="34" charset="0"/>
            </a:endParaRPr>
          </a:p>
          <a:p>
            <a:pPr algn="ctr"/>
            <a:r>
              <a:rPr lang="en-US" sz="2400" dirty="0" smtClean="0">
                <a:solidFill>
                  <a:prstClr val="black"/>
                </a:solidFill>
                <a:cs typeface="Segoe UI" panose="020B0502040204020203" pitchFamily="34" charset="0"/>
              </a:rPr>
              <a:t>TLS/X509 initially; TLS/PSK &amp; TLS/RPK on roadmap for compute-constrained devices and bandwidth limited or expensive metered links.</a:t>
            </a:r>
            <a:endParaRPr lang="en-US" sz="2400" dirty="0">
              <a:solidFill>
                <a:prstClr val="black"/>
              </a:solidFill>
              <a:cs typeface="Segoe UI" panose="020B0502040204020203" pitchFamily="34" charset="0"/>
            </a:endParaRPr>
          </a:p>
        </p:txBody>
      </p:sp>
    </p:spTree>
    <p:extLst>
      <p:ext uri="{BB962C8B-B14F-4D97-AF65-F5344CB8AC3E}">
        <p14:creationId xmlns:p14="http://schemas.microsoft.com/office/powerpoint/2010/main" val="401431823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p:cNvSpPr/>
          <p:nvPr/>
        </p:nvSpPr>
        <p:spPr>
          <a:xfrm>
            <a:off x="10185267" y="1363206"/>
            <a:ext cx="694755"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HTTPS</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AMQPS</a:t>
            </a:r>
            <a:endParaRPr lang="en-US" sz="1400" dirty="0">
              <a:solidFill>
                <a:prstClr val="black"/>
              </a:solidFill>
              <a:cs typeface="Segoe UI" panose="020B0502040204020203" pitchFamily="34" charset="0"/>
            </a:endParaRPr>
          </a:p>
        </p:txBody>
      </p:sp>
      <p:sp>
        <p:nvSpPr>
          <p:cNvPr id="2" name="Title 1"/>
          <p:cNvSpPr>
            <a:spLocks noGrp="1"/>
          </p:cNvSpPr>
          <p:nvPr>
            <p:ph type="title"/>
          </p:nvPr>
        </p:nvSpPr>
        <p:spPr/>
        <p:txBody>
          <a:bodyPr/>
          <a:lstStyle/>
          <a:p>
            <a:r>
              <a:rPr lang="en-US" dirty="0" smtClean="0"/>
              <a:t>Azure IoT Hub</a:t>
            </a:r>
            <a:endParaRPr lang="en-US" dirty="0"/>
          </a:p>
        </p:txBody>
      </p:sp>
      <p:sp>
        <p:nvSpPr>
          <p:cNvPr id="4" name="Rectangle 3"/>
          <p:cNvSpPr/>
          <p:nvPr/>
        </p:nvSpPr>
        <p:spPr>
          <a:xfrm>
            <a:off x="5254479" y="754062"/>
            <a:ext cx="4942376" cy="5878604"/>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2800" dirty="0" smtClean="0">
                <a:solidFill>
                  <a:prstClr val="black"/>
                </a:solidFill>
                <a:cs typeface="Segoe UI" panose="020B0502040204020203" pitchFamily="34" charset="0"/>
              </a:rPr>
              <a:t>IoT Hub</a:t>
            </a:r>
            <a:endParaRPr lang="en-US" sz="2800" dirty="0">
              <a:solidFill>
                <a:prstClr val="black"/>
              </a:solidFill>
              <a:cs typeface="Segoe UI" panose="020B0502040204020203" pitchFamily="34" charset="0"/>
            </a:endParaRPr>
          </a:p>
        </p:txBody>
      </p:sp>
      <p:cxnSp>
        <p:nvCxnSpPr>
          <p:cNvPr id="117" name="Straight Arrow Connector 116"/>
          <p:cNvCxnSpPr/>
          <p:nvPr/>
        </p:nvCxnSpPr>
        <p:spPr>
          <a:xfrm>
            <a:off x="350837" y="1566526"/>
            <a:ext cx="0" cy="4241969"/>
          </a:xfrm>
          <a:prstGeom prst="straightConnector1">
            <a:avLst/>
          </a:prstGeom>
          <a:ln>
            <a:headEnd type="triangle"/>
            <a:tailEnd type="triangle"/>
          </a:ln>
        </p:spPr>
        <p:style>
          <a:lnRef idx="2">
            <a:schemeClr val="dk1"/>
          </a:lnRef>
          <a:fillRef idx="1">
            <a:schemeClr val="lt1"/>
          </a:fillRef>
          <a:effectRef idx="0">
            <a:schemeClr val="dk1"/>
          </a:effectRef>
          <a:fontRef idx="minor">
            <a:schemeClr val="dk1"/>
          </a:fontRef>
        </p:style>
      </p:cxnSp>
      <p:sp>
        <p:nvSpPr>
          <p:cNvPr id="119" name="Rectangle 118"/>
          <p:cNvSpPr/>
          <p:nvPr/>
        </p:nvSpPr>
        <p:spPr>
          <a:xfrm>
            <a:off x="6539255" y="4525743"/>
            <a:ext cx="3505200" cy="540946"/>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Identity Registry</a:t>
            </a:r>
            <a:endParaRPr lang="en-US" sz="1600" dirty="0">
              <a:solidFill>
                <a:prstClr val="black"/>
              </a:solidFill>
              <a:cs typeface="Segoe UI" panose="020B0502040204020203" pitchFamily="34" charset="0"/>
            </a:endParaRPr>
          </a:p>
        </p:txBody>
      </p:sp>
      <p:sp>
        <p:nvSpPr>
          <p:cNvPr id="120" name="Rectangle 119"/>
          <p:cNvSpPr/>
          <p:nvPr/>
        </p:nvSpPr>
        <p:spPr>
          <a:xfrm>
            <a:off x="65392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Device Management</a:t>
            </a:r>
            <a:endParaRPr lang="en-US" sz="1600" dirty="0">
              <a:solidFill>
                <a:prstClr val="black"/>
              </a:solidFill>
              <a:cs typeface="Segoe UI" panose="020B0502040204020203" pitchFamily="34" charset="0"/>
            </a:endParaRPr>
          </a:p>
        </p:txBody>
      </p:sp>
      <p:sp>
        <p:nvSpPr>
          <p:cNvPr id="121" name="Rectangle 120"/>
          <p:cNvSpPr/>
          <p:nvPr/>
        </p:nvSpPr>
        <p:spPr>
          <a:xfrm>
            <a:off x="83680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Provisioning</a:t>
            </a:r>
            <a:endParaRPr lang="en-US" sz="1600" dirty="0">
              <a:solidFill>
                <a:prstClr val="black"/>
              </a:solidFill>
              <a:cs typeface="Segoe UI" panose="020B0502040204020203" pitchFamily="34" charset="0"/>
            </a:endParaRPr>
          </a:p>
        </p:txBody>
      </p:sp>
      <p:sp>
        <p:nvSpPr>
          <p:cNvPr id="116" name="Up Arrow 115"/>
          <p:cNvSpPr/>
          <p:nvPr/>
        </p:nvSpPr>
        <p:spPr>
          <a:xfrm>
            <a:off x="7148855" y="506875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3" name="Rectangle 122"/>
          <p:cNvSpPr/>
          <p:nvPr/>
        </p:nvSpPr>
        <p:spPr>
          <a:xfrm>
            <a:off x="5118256" y="1365250"/>
            <a:ext cx="1165598" cy="4724400"/>
          </a:xfrm>
          <a:prstGeom prst="rect">
            <a:avLst/>
          </a:prstGeom>
        </p:spPr>
        <p:style>
          <a:lnRef idx="1">
            <a:schemeClr val="accent5"/>
          </a:lnRef>
          <a:fillRef idx="2">
            <a:schemeClr val="accent5"/>
          </a:fillRef>
          <a:effectRef idx="1">
            <a:schemeClr val="accent5"/>
          </a:effectRef>
          <a:fontRef idx="minor">
            <a:schemeClr val="dk1"/>
          </a:fontRef>
        </p:style>
        <p:txBody>
          <a:bodyPr lIns="182880" tIns="0" rIns="0" bIns="0" rtlCol="0" anchor="ctr"/>
          <a:lstStyle/>
          <a:p>
            <a:pPr algn="ctr"/>
            <a:r>
              <a:rPr lang="de-DE" sz="1600" dirty="0" smtClean="0">
                <a:solidFill>
                  <a:prstClr val="black"/>
                </a:solidFill>
                <a:cs typeface="Segoe UI" panose="020B0502040204020203" pitchFamily="34" charset="0"/>
              </a:rPr>
              <a:t>IoT Hub Gateway</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HTTPS,</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AMQPS</a:t>
            </a:r>
            <a:endParaRPr lang="en-US" sz="1600" dirty="0">
              <a:solidFill>
                <a:prstClr val="black"/>
              </a:solidFill>
              <a:cs typeface="Segoe UI" panose="020B0502040204020203" pitchFamily="34" charset="0"/>
            </a:endParaRPr>
          </a:p>
        </p:txBody>
      </p:sp>
      <p:sp>
        <p:nvSpPr>
          <p:cNvPr id="124" name="Left-Right Arrow 123"/>
          <p:cNvSpPr/>
          <p:nvPr/>
        </p:nvSpPr>
        <p:spPr>
          <a:xfrm>
            <a:off x="5417741" y="4726399"/>
            <a:ext cx="1257696" cy="111027"/>
          </a:xfrm>
          <a:prstGeom prst="leftRightArrow">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
        <p:nvSpPr>
          <p:cNvPr id="125" name="Rectangle 124"/>
          <p:cNvSpPr/>
          <p:nvPr/>
        </p:nvSpPr>
        <p:spPr>
          <a:xfrm>
            <a:off x="6562375" y="1382194"/>
            <a:ext cx="3505200" cy="2769957"/>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de-DE" sz="1600" dirty="0" smtClean="0">
                <a:solidFill>
                  <a:prstClr val="black"/>
                </a:solidFill>
                <a:cs typeface="Segoe UI" panose="020B0502040204020203" pitchFamily="34" charset="0"/>
              </a:rPr>
              <a:t>Data and Command Flow</a:t>
            </a:r>
            <a:endParaRPr lang="en-US" sz="1600" dirty="0">
              <a:solidFill>
                <a:prstClr val="black"/>
              </a:solidFill>
              <a:cs typeface="Segoe UI" panose="020B0502040204020203" pitchFamily="34" charset="0"/>
            </a:endParaRPr>
          </a:p>
        </p:txBody>
      </p:sp>
      <p:sp>
        <p:nvSpPr>
          <p:cNvPr id="126" name="Up Arrow 125"/>
          <p:cNvSpPr/>
          <p:nvPr/>
        </p:nvSpPr>
        <p:spPr>
          <a:xfrm>
            <a:off x="8977655" y="506668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7" name="Left-Right Arrow 126"/>
          <p:cNvSpPr/>
          <p:nvPr/>
        </p:nvSpPr>
        <p:spPr>
          <a:xfrm>
            <a:off x="6075652" y="2529788"/>
            <a:ext cx="671806" cy="421626"/>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grpSp>
        <p:nvGrpSpPr>
          <p:cNvPr id="128" name="Group 127"/>
          <p:cNvGrpSpPr/>
          <p:nvPr/>
        </p:nvGrpSpPr>
        <p:grpSpPr>
          <a:xfrm>
            <a:off x="7039745" y="2718606"/>
            <a:ext cx="1415503" cy="1329048"/>
            <a:chOff x="427037" y="1439862"/>
            <a:chExt cx="1765029" cy="1656444"/>
          </a:xfrm>
          <a:solidFill>
            <a:srgbClr val="FCD116"/>
          </a:solidFill>
        </p:grpSpPr>
        <p:grpSp>
          <p:nvGrpSpPr>
            <p:cNvPr id="129" name="Group 128"/>
            <p:cNvGrpSpPr/>
            <p:nvPr/>
          </p:nvGrpSpPr>
          <p:grpSpPr>
            <a:xfrm>
              <a:off x="427037" y="1439862"/>
              <a:ext cx="1764948" cy="152400"/>
              <a:chOff x="427037" y="1439862"/>
              <a:chExt cx="1764948" cy="152400"/>
            </a:xfrm>
            <a:grpFill/>
          </p:grpSpPr>
          <p:sp>
            <p:nvSpPr>
              <p:cNvPr id="229" name="Rectangle 22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427046" y="1606978"/>
              <a:ext cx="1764948" cy="152400"/>
              <a:chOff x="427037" y="1439862"/>
              <a:chExt cx="1764948" cy="152400"/>
            </a:xfrm>
            <a:grpFill/>
          </p:grpSpPr>
          <p:sp>
            <p:nvSpPr>
              <p:cNvPr id="219" name="Rectangle 21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a:off x="427055" y="1774094"/>
              <a:ext cx="1764948" cy="152400"/>
              <a:chOff x="427037" y="1439862"/>
              <a:chExt cx="1764948" cy="152400"/>
            </a:xfrm>
            <a:grpFill/>
          </p:grpSpPr>
          <p:sp>
            <p:nvSpPr>
              <p:cNvPr id="209" name="Rectangle 20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427064" y="1941210"/>
              <a:ext cx="1764948" cy="152400"/>
              <a:chOff x="427037" y="1439862"/>
              <a:chExt cx="1764948" cy="152400"/>
            </a:xfrm>
            <a:grpFill/>
          </p:grpSpPr>
          <p:sp>
            <p:nvSpPr>
              <p:cNvPr id="199" name="Rectangle 19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427073" y="2108326"/>
              <a:ext cx="1764948" cy="152400"/>
              <a:chOff x="427037" y="1439862"/>
              <a:chExt cx="1764948" cy="152400"/>
            </a:xfrm>
            <a:grpFill/>
          </p:grpSpPr>
          <p:sp>
            <p:nvSpPr>
              <p:cNvPr id="189" name="Rectangle 18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427082" y="2275442"/>
              <a:ext cx="1764948" cy="152400"/>
              <a:chOff x="427037" y="1439862"/>
              <a:chExt cx="1764948" cy="152400"/>
            </a:xfrm>
            <a:grpFill/>
          </p:grpSpPr>
          <p:sp>
            <p:nvSpPr>
              <p:cNvPr id="179" name="Rectangle 17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427091" y="2442558"/>
              <a:ext cx="1764948" cy="152400"/>
              <a:chOff x="427037" y="1439862"/>
              <a:chExt cx="1764948" cy="152400"/>
            </a:xfrm>
            <a:grpFill/>
          </p:grpSpPr>
          <p:sp>
            <p:nvSpPr>
              <p:cNvPr id="169" name="Rectangle 16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427100" y="2609674"/>
              <a:ext cx="1764948" cy="152400"/>
              <a:chOff x="427037" y="1439862"/>
              <a:chExt cx="1764948" cy="152400"/>
            </a:xfrm>
            <a:grpFill/>
          </p:grpSpPr>
          <p:sp>
            <p:nvSpPr>
              <p:cNvPr id="159" name="Rectangle 15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7" name="Group 136"/>
            <p:cNvGrpSpPr/>
            <p:nvPr/>
          </p:nvGrpSpPr>
          <p:grpSpPr>
            <a:xfrm>
              <a:off x="427109" y="2776790"/>
              <a:ext cx="1764948" cy="152400"/>
              <a:chOff x="427037" y="1439862"/>
              <a:chExt cx="1764948" cy="152400"/>
            </a:xfrm>
            <a:grpFill/>
          </p:grpSpPr>
          <p:sp>
            <p:nvSpPr>
              <p:cNvPr id="149" name="Rectangle 14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427118" y="2943906"/>
              <a:ext cx="1764948" cy="152400"/>
              <a:chOff x="427037" y="1439862"/>
              <a:chExt cx="1764948" cy="152400"/>
            </a:xfrm>
            <a:grpFill/>
          </p:grpSpPr>
          <p:sp>
            <p:nvSpPr>
              <p:cNvPr id="139" name="Rectangle 13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9" name="TextBox 238"/>
          <p:cNvSpPr txBox="1"/>
          <p:nvPr/>
        </p:nvSpPr>
        <p:spPr>
          <a:xfrm>
            <a:off x="8488881" y="2876341"/>
            <a:ext cx="1329210" cy="960263"/>
          </a:xfrm>
          <a:prstGeom prst="rect">
            <a:avLst/>
          </a:prstGeom>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pPr algn="ctr">
              <a:lnSpc>
                <a:spcPct val="90000"/>
              </a:lnSpc>
              <a:spcAft>
                <a:spcPts val="600"/>
              </a:spcAft>
            </a:pPr>
            <a:r>
              <a:rPr lang="de-DE" sz="1600" dirty="0" smtClean="0">
                <a:solidFill>
                  <a:prstClr val="white">
                    <a:lumMod val="95000"/>
                  </a:prstClr>
                </a:solidFill>
              </a:rPr>
              <a:t>Per-</a:t>
            </a:r>
            <a:r>
              <a:rPr lang="de-DE" sz="1600" dirty="0" err="1" smtClean="0">
                <a:solidFill>
                  <a:prstClr val="white">
                    <a:lumMod val="95000"/>
                  </a:prstClr>
                </a:solidFill>
              </a:rPr>
              <a:t>device</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command</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queues</a:t>
            </a:r>
            <a:endParaRPr lang="en-US" sz="1600" dirty="0" err="1" smtClean="0">
              <a:solidFill>
                <a:prstClr val="white">
                  <a:lumMod val="95000"/>
                </a:prstClr>
              </a:solidFill>
            </a:endParaRPr>
          </a:p>
        </p:txBody>
      </p:sp>
      <p:sp>
        <p:nvSpPr>
          <p:cNvPr id="240" name="Left Arrow 239"/>
          <p:cNvSpPr/>
          <p:nvPr/>
        </p:nvSpPr>
        <p:spPr>
          <a:xfrm>
            <a:off x="6698812" y="3158167"/>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cxnSp>
        <p:nvCxnSpPr>
          <p:cNvPr id="242" name="Straight Connector 241"/>
          <p:cNvCxnSpPr/>
          <p:nvPr/>
        </p:nvCxnSpPr>
        <p:spPr>
          <a:xfrm>
            <a:off x="6813112" y="2584450"/>
            <a:ext cx="3064387" cy="0"/>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243" name="Rectangle 242"/>
          <p:cNvSpPr/>
          <p:nvPr/>
        </p:nvSpPr>
        <p:spPr>
          <a:xfrm>
            <a:off x="6994344" y="1840695"/>
            <a:ext cx="3524844" cy="609600"/>
          </a:xfrm>
          <a:prstGeom prst="rect">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de-DE" sz="1600" dirty="0" smtClean="0">
                <a:solidFill>
                  <a:prstClr val="black"/>
                </a:solidFill>
                <a:cs typeface="Segoe UI" panose="020B0502040204020203" pitchFamily="34" charset="0"/>
              </a:rPr>
              <a:t>Event Hub</a:t>
            </a:r>
            <a:endParaRPr lang="en-US" sz="1600" dirty="0">
              <a:solidFill>
                <a:prstClr val="black"/>
              </a:solidFill>
              <a:cs typeface="Segoe UI" panose="020B0502040204020203" pitchFamily="34" charset="0"/>
            </a:endParaRPr>
          </a:p>
        </p:txBody>
      </p:sp>
      <p:sp>
        <p:nvSpPr>
          <p:cNvPr id="244" name="Left Arrow 243"/>
          <p:cNvSpPr/>
          <p:nvPr/>
        </p:nvSpPr>
        <p:spPr>
          <a:xfrm rot="10800000">
            <a:off x="6699333" y="1921912"/>
            <a:ext cx="228600" cy="438118"/>
          </a:xfrm>
          <a:prstGeom prst="leftArrow">
            <a:avLst>
              <a:gd name="adj1" fmla="val 50000"/>
              <a:gd name="adj2" fmla="val 77068"/>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5" name="Rectangle 244"/>
          <p:cNvSpPr/>
          <p:nvPr/>
        </p:nvSpPr>
        <p:spPr bwMode="auto">
          <a:xfrm>
            <a:off x="596857" y="1664726"/>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Arrow Connector 246"/>
          <p:cNvCxnSpPr>
            <a:stCxn id="245" idx="3"/>
          </p:cNvCxnSpPr>
          <p:nvPr/>
        </p:nvCxnSpPr>
        <p:spPr>
          <a:xfrm flipV="1">
            <a:off x="733080" y="1734939"/>
            <a:ext cx="4385176" cy="130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0" name="Rectangle 249"/>
          <p:cNvSpPr/>
          <p:nvPr/>
        </p:nvSpPr>
        <p:spPr>
          <a:xfrm>
            <a:off x="3260026" y="2238003"/>
            <a:ext cx="1055804" cy="1542527"/>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a:solidFill>
                  <a:prstClr val="black"/>
                </a:solidFill>
                <a:cs typeface="Segoe UI" panose="020B0502040204020203" pitchFamily="34" charset="0"/>
              </a:rPr>
              <a:t>Self-</a:t>
            </a:r>
            <a:r>
              <a:rPr lang="de-DE" sz="1400" dirty="0" err="1">
                <a:solidFill>
                  <a:prstClr val="black"/>
                </a:solidFill>
                <a:cs typeface="Segoe UI" panose="020B0502040204020203" pitchFamily="34" charset="0"/>
              </a:rPr>
              <a:t>Hosted</a:t>
            </a:r>
            <a:r>
              <a:rPr lang="de-DE" sz="1400" dirty="0">
                <a:solidFill>
                  <a:prstClr val="black"/>
                </a:solidFill>
                <a:cs typeface="Segoe UI" panose="020B0502040204020203" pitchFamily="34" charset="0"/>
              </a:rPr>
              <a:t> Gateway</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MQTT,</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Custom</a:t>
            </a:r>
            <a:endParaRPr lang="en-US" sz="1400" dirty="0">
              <a:solidFill>
                <a:prstClr val="black"/>
              </a:solidFill>
              <a:cs typeface="Segoe UI" panose="020B0502040204020203" pitchFamily="34" charset="0"/>
            </a:endParaRPr>
          </a:p>
        </p:txBody>
      </p:sp>
      <p:sp>
        <p:nvSpPr>
          <p:cNvPr id="251" name="Rectangle 250"/>
          <p:cNvSpPr/>
          <p:nvPr/>
        </p:nvSpPr>
        <p:spPr bwMode="auto">
          <a:xfrm>
            <a:off x="596857" y="2397475"/>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Arrow Connector 251"/>
          <p:cNvCxnSpPr>
            <a:stCxn id="251" idx="3"/>
          </p:cNvCxnSpPr>
          <p:nvPr/>
        </p:nvCxnSpPr>
        <p:spPr>
          <a:xfrm flipV="1">
            <a:off x="733080" y="2468273"/>
            <a:ext cx="2520798"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4" name="Rectangle 253"/>
          <p:cNvSpPr/>
          <p:nvPr/>
        </p:nvSpPr>
        <p:spPr bwMode="auto">
          <a:xfrm>
            <a:off x="596857" y="3130224"/>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Arrow Connector 255"/>
          <p:cNvCxnSpPr/>
          <p:nvPr/>
        </p:nvCxnSpPr>
        <p:spPr>
          <a:xfrm>
            <a:off x="4316625" y="2987844"/>
            <a:ext cx="808574" cy="65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9" name="Rectangle 258"/>
          <p:cNvSpPr/>
          <p:nvPr/>
        </p:nvSpPr>
        <p:spPr>
          <a:xfrm>
            <a:off x="1571234" y="2763317"/>
            <a:ext cx="1055804" cy="1573429"/>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smtClean="0">
                <a:solidFill>
                  <a:prstClr val="black"/>
                </a:solidFill>
                <a:cs typeface="Segoe UI" panose="020B0502040204020203" pitchFamily="34" charset="0"/>
              </a:rPr>
              <a:t>Field Gateway</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OPC UA,</a:t>
            </a:r>
            <a:br>
              <a:rPr lang="de-DE" sz="1400" dirty="0" smtClean="0">
                <a:solidFill>
                  <a:prstClr val="black"/>
                </a:solidFill>
                <a:cs typeface="Segoe UI" panose="020B0502040204020203" pitchFamily="34" charset="0"/>
              </a:rPr>
            </a:br>
            <a:r>
              <a:rPr lang="de-DE" sz="1400" dirty="0" err="1" smtClean="0">
                <a:solidFill>
                  <a:prstClr val="black"/>
                </a:solidFill>
                <a:cs typeface="Segoe UI" panose="020B0502040204020203" pitchFamily="34" charset="0"/>
              </a:rPr>
              <a:t>CoAP</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AllJoyn</a:t>
            </a:r>
            <a:r>
              <a:rPr lang="de-DE" sz="1400" dirty="0" smtClean="0">
                <a:solidFill>
                  <a:prstClr val="black"/>
                </a:solidFill>
                <a:cs typeface="Segoe UI" panose="020B0502040204020203" pitchFamily="34" charset="0"/>
              </a:rPr>
              <a:t>,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t>
            </a:r>
            <a:endParaRPr lang="en-US" sz="1400" dirty="0">
              <a:solidFill>
                <a:prstClr val="black"/>
              </a:solidFill>
              <a:cs typeface="Segoe UI" panose="020B0502040204020203" pitchFamily="34" charset="0"/>
            </a:endParaRPr>
          </a:p>
        </p:txBody>
      </p:sp>
      <p:cxnSp>
        <p:nvCxnSpPr>
          <p:cNvPr id="260" name="Straight Arrow Connector 259"/>
          <p:cNvCxnSpPr>
            <a:stCxn id="254" idx="3"/>
          </p:cNvCxnSpPr>
          <p:nvPr/>
        </p:nvCxnSpPr>
        <p:spPr>
          <a:xfrm>
            <a:off x="733080" y="3201742"/>
            <a:ext cx="831955" cy="719"/>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63" name="Straight Arrow Connector 262"/>
          <p:cNvCxnSpPr/>
          <p:nvPr/>
        </p:nvCxnSpPr>
        <p:spPr>
          <a:xfrm>
            <a:off x="2620081" y="3541851"/>
            <a:ext cx="633797" cy="99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72" name="Rectangle 271"/>
          <p:cNvSpPr/>
          <p:nvPr/>
        </p:nvSpPr>
        <p:spPr bwMode="auto">
          <a:xfrm>
            <a:off x="603056" y="3863692"/>
            <a:ext cx="136223" cy="1430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73" name="Straight Arrow Connector 272"/>
          <p:cNvCxnSpPr>
            <a:stCxn id="272" idx="3"/>
          </p:cNvCxnSpPr>
          <p:nvPr/>
        </p:nvCxnSpPr>
        <p:spPr>
          <a:xfrm flipV="1">
            <a:off x="739279" y="3934490"/>
            <a:ext cx="825756"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74" name="Straight Arrow Connector 273"/>
          <p:cNvCxnSpPr/>
          <p:nvPr/>
        </p:nvCxnSpPr>
        <p:spPr>
          <a:xfrm>
            <a:off x="2627038" y="3956402"/>
            <a:ext cx="2498161" cy="1183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grpSp>
        <p:nvGrpSpPr>
          <p:cNvPr id="288" name="Group 287"/>
          <p:cNvGrpSpPr/>
          <p:nvPr/>
        </p:nvGrpSpPr>
        <p:grpSpPr>
          <a:xfrm>
            <a:off x="1077314" y="1485971"/>
            <a:ext cx="319565" cy="435941"/>
            <a:chOff x="4699992" y="220662"/>
            <a:chExt cx="319565" cy="435941"/>
          </a:xfrm>
        </p:grpSpPr>
        <p:sp>
          <p:nvSpPr>
            <p:cNvPr id="285" name="Folded Corner 284"/>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87" name="Straight Arrow Connector 286"/>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92" name="Group 291"/>
          <p:cNvGrpSpPr/>
          <p:nvPr/>
        </p:nvGrpSpPr>
        <p:grpSpPr>
          <a:xfrm>
            <a:off x="10359405" y="1883946"/>
            <a:ext cx="319565" cy="435941"/>
            <a:chOff x="4699992" y="220662"/>
            <a:chExt cx="319565" cy="435941"/>
          </a:xfrm>
        </p:grpSpPr>
        <p:sp>
          <p:nvSpPr>
            <p:cNvPr id="293" name="Folded Corner 292"/>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4" name="Straight Arrow Connector 293"/>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89" name="Group 288"/>
          <p:cNvGrpSpPr/>
          <p:nvPr/>
        </p:nvGrpSpPr>
        <p:grpSpPr>
          <a:xfrm>
            <a:off x="5608637" y="1613521"/>
            <a:ext cx="319565" cy="435941"/>
            <a:chOff x="4699992" y="220662"/>
            <a:chExt cx="319565" cy="435941"/>
          </a:xfrm>
        </p:grpSpPr>
        <p:sp>
          <p:nvSpPr>
            <p:cNvPr id="290" name="Folded Corner 289"/>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1" name="Straight Arrow Connector 290"/>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sp>
        <p:nvSpPr>
          <p:cNvPr id="301" name="Oval 300"/>
          <p:cNvSpPr/>
          <p:nvPr/>
        </p:nvSpPr>
        <p:spPr bwMode="auto">
          <a:xfrm>
            <a:off x="5585685" y="1973358"/>
            <a:ext cx="136223" cy="14303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10315321" y="2216995"/>
            <a:ext cx="136223" cy="143035"/>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p:cNvCxnSpPr/>
          <p:nvPr/>
        </p:nvCxnSpPr>
        <p:spPr>
          <a:xfrm flipH="1">
            <a:off x="5302492" y="1557656"/>
            <a:ext cx="9344" cy="4380378"/>
          </a:xfrm>
          <a:prstGeom prst="line">
            <a:avLst/>
          </a:prstGeom>
          <a:ln>
            <a:headEnd type="none"/>
            <a:tailEnd type="none"/>
          </a:ln>
        </p:spPr>
        <p:style>
          <a:lnRef idx="1">
            <a:schemeClr val="accent6"/>
          </a:lnRef>
          <a:fillRef idx="3">
            <a:schemeClr val="accent6"/>
          </a:fillRef>
          <a:effectRef idx="2">
            <a:schemeClr val="accent6"/>
          </a:effectRef>
          <a:fontRef idx="minor">
            <a:schemeClr val="lt1"/>
          </a:fontRef>
        </p:style>
      </p:cxnSp>
      <p:sp>
        <p:nvSpPr>
          <p:cNvPr id="308" name="Rectangle 307"/>
          <p:cNvSpPr/>
          <p:nvPr/>
        </p:nvSpPr>
        <p:spPr>
          <a:xfrm>
            <a:off x="11144949" y="1363206"/>
            <a:ext cx="588016"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APIs</a:t>
            </a:r>
            <a:endParaRPr lang="en-US" sz="1400" dirty="0">
              <a:solidFill>
                <a:prstClr val="black"/>
              </a:solidFill>
              <a:cs typeface="Segoe UI" panose="020B0502040204020203" pitchFamily="34" charset="0"/>
            </a:endParaRPr>
          </a:p>
        </p:txBody>
      </p:sp>
      <p:sp>
        <p:nvSpPr>
          <p:cNvPr id="309" name="Left Arrow 308"/>
          <p:cNvSpPr/>
          <p:nvPr/>
        </p:nvSpPr>
        <p:spPr>
          <a:xfrm>
            <a:off x="10887166" y="3062095"/>
            <a:ext cx="228600" cy="239813"/>
          </a:xfrm>
          <a:prstGeom prst="lef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310" name="Rectangle 309"/>
          <p:cNvSpPr/>
          <p:nvPr/>
        </p:nvSpPr>
        <p:spPr bwMode="auto">
          <a:xfrm>
            <a:off x="813880" y="4831360"/>
            <a:ext cx="1465534" cy="141397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1400" dirty="0" smtClean="0">
                <a:solidFill>
                  <a:prstClr val="black"/>
                </a:solidFill>
                <a:ea typeface="Segoe UI" pitchFamily="34" charset="0"/>
                <a:cs typeface="Segoe UI" pitchFamily="34" charset="0"/>
              </a:rPr>
              <a:t>OSS Device </a:t>
            </a:r>
            <a:r>
              <a:rPr lang="de-DE" sz="1400" dirty="0" err="1" smtClean="0">
                <a:solidFill>
                  <a:prstClr val="black"/>
                </a:solidFill>
                <a:ea typeface="Segoe UI" pitchFamily="34" charset="0"/>
                <a:cs typeface="Segoe UI" pitchFamily="34" charset="0"/>
              </a:rPr>
              <a:t>Agents</a:t>
            </a:r>
            <a:endParaRPr lang="en-US" sz="1400" dirty="0" err="1" smtClean="0">
              <a:solidFill>
                <a:prstClr val="black"/>
              </a:solidFill>
              <a:ea typeface="Segoe UI" pitchFamily="34" charset="0"/>
              <a:cs typeface="Segoe UI" pitchFamily="34" charset="0"/>
            </a:endParaRPr>
          </a:p>
        </p:txBody>
      </p:sp>
      <p:sp>
        <p:nvSpPr>
          <p:cNvPr id="324" name="Rectangle 323"/>
          <p:cNvSpPr/>
          <p:nvPr/>
        </p:nvSpPr>
        <p:spPr>
          <a:xfrm>
            <a:off x="898847" y="5881004"/>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Management</a:t>
            </a:r>
            <a:endParaRPr lang="en-US" sz="1400" dirty="0">
              <a:solidFill>
                <a:prstClr val="black"/>
              </a:solidFill>
              <a:cs typeface="Segoe UI" panose="020B0502040204020203" pitchFamily="34" charset="0"/>
            </a:endParaRPr>
          </a:p>
        </p:txBody>
      </p:sp>
      <p:sp>
        <p:nvSpPr>
          <p:cNvPr id="325" name="Rectangle 324"/>
          <p:cNvSpPr/>
          <p:nvPr/>
        </p:nvSpPr>
        <p:spPr>
          <a:xfrm>
            <a:off x="898847" y="5609080"/>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Communication</a:t>
            </a:r>
            <a:endParaRPr lang="en-US" sz="1400" dirty="0">
              <a:solidFill>
                <a:prstClr val="black"/>
              </a:solidFill>
              <a:cs typeface="Segoe UI" panose="020B0502040204020203" pitchFamily="34" charset="0"/>
            </a:endParaRPr>
          </a:p>
        </p:txBody>
      </p:sp>
      <p:sp>
        <p:nvSpPr>
          <p:cNvPr id="326" name="Rectangle 325"/>
          <p:cNvSpPr/>
          <p:nvPr/>
        </p:nvSpPr>
        <p:spPr>
          <a:xfrm>
            <a:off x="898847" y="5340975"/>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err="1" smtClean="0">
                <a:solidFill>
                  <a:prstClr val="black"/>
                </a:solidFill>
                <a:cs typeface="Segoe UI" panose="020B0502040204020203" pitchFamily="34" charset="0"/>
              </a:rPr>
              <a:t>Provisioning</a:t>
            </a:r>
            <a:endParaRPr lang="en-US" sz="1400" dirty="0">
              <a:solidFill>
                <a:prstClr val="black"/>
              </a:solidFill>
              <a:cs typeface="Segoe UI" panose="020B0502040204020203" pitchFamily="34" charset="0"/>
            </a:endParaRPr>
          </a:p>
        </p:txBody>
      </p:sp>
      <p:sp>
        <p:nvSpPr>
          <p:cNvPr id="329" name="Up Arrow 328"/>
          <p:cNvSpPr/>
          <p:nvPr/>
        </p:nvSpPr>
        <p:spPr>
          <a:xfrm rot="16200000">
            <a:off x="6139673" y="5599118"/>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6" name="Rectangular Callout 245"/>
          <p:cNvSpPr/>
          <p:nvPr/>
        </p:nvSpPr>
        <p:spPr>
          <a:xfrm>
            <a:off x="184283" y="3711684"/>
            <a:ext cx="4773395" cy="1119676"/>
          </a:xfrm>
          <a:prstGeom prst="wedgeRectCallout">
            <a:avLst>
              <a:gd name="adj1" fmla="val 51745"/>
              <a:gd name="adj2" fmla="val -218685"/>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Channel-level authentication and authorization against the gateway</a:t>
            </a:r>
            <a:endParaRPr lang="en-US" sz="2400" dirty="0">
              <a:solidFill>
                <a:prstClr val="black"/>
              </a:solidFill>
              <a:cs typeface="Segoe UI" panose="020B0502040204020203" pitchFamily="34" charset="0"/>
            </a:endParaRPr>
          </a:p>
        </p:txBody>
      </p:sp>
      <p:sp>
        <p:nvSpPr>
          <p:cNvPr id="241" name="Rectangular Callout 240"/>
          <p:cNvSpPr/>
          <p:nvPr/>
        </p:nvSpPr>
        <p:spPr>
          <a:xfrm>
            <a:off x="6747458" y="5663938"/>
            <a:ext cx="4773395" cy="1231644"/>
          </a:xfrm>
          <a:prstGeom prst="wedgeRectCallout">
            <a:avLst>
              <a:gd name="adj1" fmla="val -57339"/>
              <a:gd name="adj2" fmla="val -118870"/>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Validation of signatures against identity registry and blacklists (for signature tokens)</a:t>
            </a:r>
            <a:endParaRPr lang="en-US" sz="2400" dirty="0">
              <a:solidFill>
                <a:prstClr val="black"/>
              </a:solidFill>
              <a:cs typeface="Segoe UI" panose="020B0502040204020203" pitchFamily="34" charset="0"/>
            </a:endParaRPr>
          </a:p>
        </p:txBody>
      </p:sp>
      <p:sp>
        <p:nvSpPr>
          <p:cNvPr id="253" name="Rectangular Callout 252"/>
          <p:cNvSpPr/>
          <p:nvPr/>
        </p:nvSpPr>
        <p:spPr>
          <a:xfrm>
            <a:off x="7305656" y="3293063"/>
            <a:ext cx="4773395" cy="1607037"/>
          </a:xfrm>
          <a:prstGeom prst="wedgeRectCallout">
            <a:avLst>
              <a:gd name="adj1" fmla="val 14497"/>
              <a:gd name="adj2" fmla="val -105232"/>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All messages are tagged with originator on service side allowing detection of in-payload origin spoofing attempts</a:t>
            </a:r>
            <a:endParaRPr lang="en-US" sz="2400" dirty="0">
              <a:solidFill>
                <a:prstClr val="black"/>
              </a:solidFill>
              <a:cs typeface="Segoe UI" panose="020B0502040204020203" pitchFamily="34" charset="0"/>
            </a:endParaRPr>
          </a:p>
        </p:txBody>
      </p:sp>
      <p:cxnSp>
        <p:nvCxnSpPr>
          <p:cNvPr id="5" name="Curved Connector 4"/>
          <p:cNvCxnSpPr>
            <a:stCxn id="301" idx="6"/>
          </p:cNvCxnSpPr>
          <p:nvPr/>
        </p:nvCxnSpPr>
        <p:spPr>
          <a:xfrm>
            <a:off x="5721908" y="2044876"/>
            <a:ext cx="4577948" cy="237965"/>
          </a:xfrm>
          <a:prstGeom prst="curvedConnector3">
            <a:avLst/>
          </a:prstGeom>
          <a:ln w="38100">
            <a:solidFill>
              <a:srgbClr val="5EC21A">
                <a:alpha val="50000"/>
              </a:srgbClr>
            </a:solidFill>
            <a:headEnd type="non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4616423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306"/>
          <p:cNvSpPr/>
          <p:nvPr/>
        </p:nvSpPr>
        <p:spPr>
          <a:xfrm>
            <a:off x="10185267" y="1363206"/>
            <a:ext cx="694755"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HTTPS</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AMQPS</a:t>
            </a:r>
            <a:endParaRPr lang="en-US" sz="1400" dirty="0">
              <a:solidFill>
                <a:prstClr val="black"/>
              </a:solidFill>
              <a:cs typeface="Segoe UI" panose="020B0502040204020203" pitchFamily="34" charset="0"/>
            </a:endParaRPr>
          </a:p>
        </p:txBody>
      </p:sp>
      <p:sp>
        <p:nvSpPr>
          <p:cNvPr id="2" name="Title 1"/>
          <p:cNvSpPr>
            <a:spLocks noGrp="1"/>
          </p:cNvSpPr>
          <p:nvPr>
            <p:ph type="title"/>
          </p:nvPr>
        </p:nvSpPr>
        <p:spPr/>
        <p:txBody>
          <a:bodyPr/>
          <a:lstStyle/>
          <a:p>
            <a:r>
              <a:rPr lang="en-US" dirty="0" smtClean="0"/>
              <a:t>Azure IoT Hub</a:t>
            </a:r>
            <a:endParaRPr lang="en-US" dirty="0"/>
          </a:p>
        </p:txBody>
      </p:sp>
      <p:sp>
        <p:nvSpPr>
          <p:cNvPr id="4" name="Rectangle 3"/>
          <p:cNvSpPr/>
          <p:nvPr/>
        </p:nvSpPr>
        <p:spPr>
          <a:xfrm>
            <a:off x="5254479" y="754062"/>
            <a:ext cx="4942376" cy="5878604"/>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en-US" sz="2800" dirty="0" smtClean="0">
                <a:solidFill>
                  <a:prstClr val="black"/>
                </a:solidFill>
                <a:cs typeface="Segoe UI" panose="020B0502040204020203" pitchFamily="34" charset="0"/>
              </a:rPr>
              <a:t>IoT Hub</a:t>
            </a:r>
            <a:endParaRPr lang="en-US" sz="2800" dirty="0">
              <a:solidFill>
                <a:prstClr val="black"/>
              </a:solidFill>
              <a:cs typeface="Segoe UI" panose="020B0502040204020203" pitchFamily="34" charset="0"/>
            </a:endParaRPr>
          </a:p>
        </p:txBody>
      </p:sp>
      <p:cxnSp>
        <p:nvCxnSpPr>
          <p:cNvPr id="117" name="Straight Arrow Connector 116"/>
          <p:cNvCxnSpPr/>
          <p:nvPr/>
        </p:nvCxnSpPr>
        <p:spPr>
          <a:xfrm>
            <a:off x="350837" y="1566526"/>
            <a:ext cx="0" cy="4241969"/>
          </a:xfrm>
          <a:prstGeom prst="straightConnector1">
            <a:avLst/>
          </a:prstGeom>
          <a:ln>
            <a:headEnd type="triangle"/>
            <a:tailEnd type="triangle"/>
          </a:ln>
        </p:spPr>
        <p:style>
          <a:lnRef idx="2">
            <a:schemeClr val="dk1"/>
          </a:lnRef>
          <a:fillRef idx="1">
            <a:schemeClr val="lt1"/>
          </a:fillRef>
          <a:effectRef idx="0">
            <a:schemeClr val="dk1"/>
          </a:effectRef>
          <a:fontRef idx="minor">
            <a:schemeClr val="dk1"/>
          </a:fontRef>
        </p:style>
      </p:cxnSp>
      <p:sp>
        <p:nvSpPr>
          <p:cNvPr id="119" name="Rectangle 118"/>
          <p:cNvSpPr/>
          <p:nvPr/>
        </p:nvSpPr>
        <p:spPr>
          <a:xfrm>
            <a:off x="6539255" y="4525743"/>
            <a:ext cx="3505200" cy="54094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Identity Registry</a:t>
            </a:r>
            <a:endParaRPr lang="en-US" sz="1600" dirty="0">
              <a:solidFill>
                <a:prstClr val="black"/>
              </a:solidFill>
              <a:cs typeface="Segoe UI" panose="020B0502040204020203" pitchFamily="34" charset="0"/>
            </a:endParaRPr>
          </a:p>
        </p:txBody>
      </p:sp>
      <p:sp>
        <p:nvSpPr>
          <p:cNvPr id="120" name="Rectangle 119"/>
          <p:cNvSpPr/>
          <p:nvPr/>
        </p:nvSpPr>
        <p:spPr>
          <a:xfrm>
            <a:off x="6539255" y="5485681"/>
            <a:ext cx="1676400" cy="603969"/>
          </a:xfrm>
          <a:prstGeom prst="rect">
            <a:avLst/>
          </a:prstGeom>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Device Management</a:t>
            </a:r>
            <a:endParaRPr lang="en-US" sz="1600" dirty="0">
              <a:solidFill>
                <a:prstClr val="black"/>
              </a:solidFill>
              <a:cs typeface="Segoe UI" panose="020B0502040204020203" pitchFamily="34" charset="0"/>
            </a:endParaRPr>
          </a:p>
        </p:txBody>
      </p:sp>
      <p:sp>
        <p:nvSpPr>
          <p:cNvPr id="121" name="Rectangle 120"/>
          <p:cNvSpPr/>
          <p:nvPr/>
        </p:nvSpPr>
        <p:spPr>
          <a:xfrm>
            <a:off x="8368055" y="5485681"/>
            <a:ext cx="1676400" cy="60396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600" dirty="0" smtClean="0">
                <a:solidFill>
                  <a:prstClr val="black"/>
                </a:solidFill>
                <a:cs typeface="Segoe UI" panose="020B0502040204020203" pitchFamily="34" charset="0"/>
              </a:rPr>
              <a:t>Provisioning</a:t>
            </a:r>
            <a:endParaRPr lang="en-US" sz="1600" dirty="0">
              <a:solidFill>
                <a:prstClr val="black"/>
              </a:solidFill>
              <a:cs typeface="Segoe UI" panose="020B0502040204020203" pitchFamily="34" charset="0"/>
            </a:endParaRPr>
          </a:p>
        </p:txBody>
      </p:sp>
      <p:sp>
        <p:nvSpPr>
          <p:cNvPr id="116" name="Up Arrow 115"/>
          <p:cNvSpPr/>
          <p:nvPr/>
        </p:nvSpPr>
        <p:spPr>
          <a:xfrm>
            <a:off x="7148855" y="506875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3" name="Rectangle 122"/>
          <p:cNvSpPr/>
          <p:nvPr/>
        </p:nvSpPr>
        <p:spPr>
          <a:xfrm>
            <a:off x="5118256" y="1365250"/>
            <a:ext cx="1165598" cy="4724400"/>
          </a:xfrm>
          <a:prstGeom prst="rect">
            <a:avLst/>
          </a:prstGeom>
        </p:spPr>
        <p:style>
          <a:lnRef idx="1">
            <a:schemeClr val="accent5"/>
          </a:lnRef>
          <a:fillRef idx="2">
            <a:schemeClr val="accent5"/>
          </a:fillRef>
          <a:effectRef idx="1">
            <a:schemeClr val="accent5"/>
          </a:effectRef>
          <a:fontRef idx="minor">
            <a:schemeClr val="dk1"/>
          </a:fontRef>
        </p:style>
        <p:txBody>
          <a:bodyPr lIns="182880" tIns="0" rIns="0" bIns="0" rtlCol="0" anchor="ctr"/>
          <a:lstStyle/>
          <a:p>
            <a:pPr algn="ctr"/>
            <a:r>
              <a:rPr lang="de-DE" sz="1600" dirty="0" smtClean="0">
                <a:solidFill>
                  <a:prstClr val="black"/>
                </a:solidFill>
                <a:cs typeface="Segoe UI" panose="020B0502040204020203" pitchFamily="34" charset="0"/>
              </a:rPr>
              <a:t>IoT Hub Gateway</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HTTPS,</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AMQPS</a:t>
            </a:r>
            <a:endParaRPr lang="en-US" sz="1600" dirty="0">
              <a:solidFill>
                <a:prstClr val="black"/>
              </a:solidFill>
              <a:cs typeface="Segoe UI" panose="020B0502040204020203" pitchFamily="34" charset="0"/>
            </a:endParaRPr>
          </a:p>
        </p:txBody>
      </p:sp>
      <p:sp>
        <p:nvSpPr>
          <p:cNvPr id="124" name="Left-Right Arrow 123"/>
          <p:cNvSpPr/>
          <p:nvPr/>
        </p:nvSpPr>
        <p:spPr>
          <a:xfrm>
            <a:off x="5417741" y="4726399"/>
            <a:ext cx="1257696" cy="111027"/>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5" name="Rectangle 124"/>
          <p:cNvSpPr/>
          <p:nvPr/>
        </p:nvSpPr>
        <p:spPr>
          <a:xfrm>
            <a:off x="6562375" y="1382194"/>
            <a:ext cx="3505200" cy="2769957"/>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lstStyle/>
          <a:p>
            <a:pPr algn="ctr"/>
            <a:r>
              <a:rPr lang="de-DE" sz="1600" dirty="0" smtClean="0">
                <a:solidFill>
                  <a:prstClr val="black"/>
                </a:solidFill>
                <a:cs typeface="Segoe UI" panose="020B0502040204020203" pitchFamily="34" charset="0"/>
              </a:rPr>
              <a:t>Data and Command Flow</a:t>
            </a:r>
            <a:endParaRPr lang="en-US" sz="1600" dirty="0">
              <a:solidFill>
                <a:prstClr val="black"/>
              </a:solidFill>
              <a:cs typeface="Segoe UI" panose="020B0502040204020203" pitchFamily="34" charset="0"/>
            </a:endParaRPr>
          </a:p>
        </p:txBody>
      </p:sp>
      <p:sp>
        <p:nvSpPr>
          <p:cNvPr id="126" name="Up Arrow 125"/>
          <p:cNvSpPr/>
          <p:nvPr/>
        </p:nvSpPr>
        <p:spPr>
          <a:xfrm>
            <a:off x="8977655" y="5066689"/>
            <a:ext cx="457200" cy="381804"/>
          </a:xfrm>
          <a:prstGeom prst="up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127" name="Left-Right Arrow 126"/>
          <p:cNvSpPr/>
          <p:nvPr/>
        </p:nvSpPr>
        <p:spPr>
          <a:xfrm>
            <a:off x="6075652" y="2529788"/>
            <a:ext cx="671806" cy="421626"/>
          </a:xfrm>
          <a:prstGeom prst="leftRigh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grpSp>
        <p:nvGrpSpPr>
          <p:cNvPr id="128" name="Group 127"/>
          <p:cNvGrpSpPr/>
          <p:nvPr/>
        </p:nvGrpSpPr>
        <p:grpSpPr>
          <a:xfrm>
            <a:off x="7039745" y="2718606"/>
            <a:ext cx="1415503" cy="1329048"/>
            <a:chOff x="427037" y="1439862"/>
            <a:chExt cx="1765029" cy="1656444"/>
          </a:xfrm>
          <a:solidFill>
            <a:srgbClr val="FCD116"/>
          </a:solidFill>
        </p:grpSpPr>
        <p:grpSp>
          <p:nvGrpSpPr>
            <p:cNvPr id="129" name="Group 128"/>
            <p:cNvGrpSpPr/>
            <p:nvPr/>
          </p:nvGrpSpPr>
          <p:grpSpPr>
            <a:xfrm>
              <a:off x="427037" y="1439862"/>
              <a:ext cx="1764948" cy="152400"/>
              <a:chOff x="427037" y="1439862"/>
              <a:chExt cx="1764948" cy="152400"/>
            </a:xfrm>
            <a:grpFill/>
          </p:grpSpPr>
          <p:sp>
            <p:nvSpPr>
              <p:cNvPr id="229" name="Rectangle 22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427046" y="1606978"/>
              <a:ext cx="1764948" cy="152400"/>
              <a:chOff x="427037" y="1439862"/>
              <a:chExt cx="1764948" cy="152400"/>
            </a:xfrm>
            <a:grpFill/>
          </p:grpSpPr>
          <p:sp>
            <p:nvSpPr>
              <p:cNvPr id="219" name="Rectangle 21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a:off x="427055" y="1774094"/>
              <a:ext cx="1764948" cy="152400"/>
              <a:chOff x="427037" y="1439862"/>
              <a:chExt cx="1764948" cy="152400"/>
            </a:xfrm>
            <a:grpFill/>
          </p:grpSpPr>
          <p:sp>
            <p:nvSpPr>
              <p:cNvPr id="209" name="Rectangle 20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427064" y="1941210"/>
              <a:ext cx="1764948" cy="152400"/>
              <a:chOff x="427037" y="1439862"/>
              <a:chExt cx="1764948" cy="152400"/>
            </a:xfrm>
            <a:grpFill/>
          </p:grpSpPr>
          <p:sp>
            <p:nvSpPr>
              <p:cNvPr id="199" name="Rectangle 19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427073" y="2108326"/>
              <a:ext cx="1764948" cy="152400"/>
              <a:chOff x="427037" y="1439862"/>
              <a:chExt cx="1764948" cy="152400"/>
            </a:xfrm>
            <a:grpFill/>
          </p:grpSpPr>
          <p:sp>
            <p:nvSpPr>
              <p:cNvPr id="189" name="Rectangle 18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427082" y="2275442"/>
              <a:ext cx="1764948" cy="152400"/>
              <a:chOff x="427037" y="1439862"/>
              <a:chExt cx="1764948" cy="152400"/>
            </a:xfrm>
            <a:grpFill/>
          </p:grpSpPr>
          <p:sp>
            <p:nvSpPr>
              <p:cNvPr id="179" name="Rectangle 17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427091" y="2442558"/>
              <a:ext cx="1764948" cy="152400"/>
              <a:chOff x="427037" y="1439862"/>
              <a:chExt cx="1764948" cy="152400"/>
            </a:xfrm>
            <a:grpFill/>
          </p:grpSpPr>
          <p:sp>
            <p:nvSpPr>
              <p:cNvPr id="169" name="Rectangle 16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427100" y="2609674"/>
              <a:ext cx="1764948" cy="152400"/>
              <a:chOff x="427037" y="1439862"/>
              <a:chExt cx="1764948" cy="152400"/>
            </a:xfrm>
            <a:grpFill/>
          </p:grpSpPr>
          <p:sp>
            <p:nvSpPr>
              <p:cNvPr id="159" name="Rectangle 15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7" name="Group 136"/>
            <p:cNvGrpSpPr/>
            <p:nvPr/>
          </p:nvGrpSpPr>
          <p:grpSpPr>
            <a:xfrm>
              <a:off x="427109" y="2776790"/>
              <a:ext cx="1764948" cy="152400"/>
              <a:chOff x="427037" y="1439862"/>
              <a:chExt cx="1764948" cy="152400"/>
            </a:xfrm>
            <a:grpFill/>
          </p:grpSpPr>
          <p:sp>
            <p:nvSpPr>
              <p:cNvPr id="149" name="Rectangle 14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427118" y="2943906"/>
              <a:ext cx="1764948" cy="152400"/>
              <a:chOff x="427037" y="1439862"/>
              <a:chExt cx="1764948" cy="152400"/>
            </a:xfrm>
            <a:grpFill/>
          </p:grpSpPr>
          <p:sp>
            <p:nvSpPr>
              <p:cNvPr id="139" name="Rectangle 138"/>
              <p:cNvSpPr/>
              <p:nvPr/>
            </p:nvSpPr>
            <p:spPr bwMode="auto">
              <a:xfrm>
                <a:off x="42703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60620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8538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455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14372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322897"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502069"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1681241"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860413"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2039585" y="1439862"/>
                <a:ext cx="152400" cy="152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39" name="TextBox 238"/>
          <p:cNvSpPr txBox="1"/>
          <p:nvPr/>
        </p:nvSpPr>
        <p:spPr>
          <a:xfrm>
            <a:off x="8488881" y="2876341"/>
            <a:ext cx="1329210" cy="960263"/>
          </a:xfrm>
          <a:prstGeom prst="rect">
            <a:avLst/>
          </a:prstGeom>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pPr algn="ctr">
              <a:lnSpc>
                <a:spcPct val="90000"/>
              </a:lnSpc>
              <a:spcAft>
                <a:spcPts val="600"/>
              </a:spcAft>
            </a:pPr>
            <a:r>
              <a:rPr lang="de-DE" sz="1600" dirty="0" smtClean="0">
                <a:solidFill>
                  <a:prstClr val="white">
                    <a:lumMod val="95000"/>
                  </a:prstClr>
                </a:solidFill>
              </a:rPr>
              <a:t>Per-</a:t>
            </a:r>
            <a:r>
              <a:rPr lang="de-DE" sz="1600" dirty="0" err="1" smtClean="0">
                <a:solidFill>
                  <a:prstClr val="white">
                    <a:lumMod val="95000"/>
                  </a:prstClr>
                </a:solidFill>
              </a:rPr>
              <a:t>device</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command</a:t>
            </a:r>
            <a:r>
              <a:rPr lang="de-DE" sz="1600" dirty="0" smtClean="0">
                <a:solidFill>
                  <a:prstClr val="white">
                    <a:lumMod val="95000"/>
                  </a:prstClr>
                </a:solidFill>
              </a:rPr>
              <a:t> </a:t>
            </a:r>
            <a:br>
              <a:rPr lang="de-DE" sz="1600" dirty="0" smtClean="0">
                <a:solidFill>
                  <a:prstClr val="white">
                    <a:lumMod val="95000"/>
                  </a:prstClr>
                </a:solidFill>
              </a:rPr>
            </a:br>
            <a:r>
              <a:rPr lang="de-DE" sz="1600" dirty="0" err="1" smtClean="0">
                <a:solidFill>
                  <a:prstClr val="white">
                    <a:lumMod val="95000"/>
                  </a:prstClr>
                </a:solidFill>
              </a:rPr>
              <a:t>queues</a:t>
            </a:r>
            <a:endParaRPr lang="en-US" sz="1600" dirty="0" err="1" smtClean="0">
              <a:solidFill>
                <a:prstClr val="white">
                  <a:lumMod val="95000"/>
                </a:prstClr>
              </a:solidFill>
            </a:endParaRPr>
          </a:p>
        </p:txBody>
      </p:sp>
      <p:sp>
        <p:nvSpPr>
          <p:cNvPr id="240" name="Left Arrow 239"/>
          <p:cNvSpPr/>
          <p:nvPr/>
        </p:nvSpPr>
        <p:spPr>
          <a:xfrm>
            <a:off x="6698812" y="3158167"/>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cxnSp>
        <p:nvCxnSpPr>
          <p:cNvPr id="242" name="Straight Connector 241"/>
          <p:cNvCxnSpPr/>
          <p:nvPr/>
        </p:nvCxnSpPr>
        <p:spPr>
          <a:xfrm>
            <a:off x="6813112" y="2584450"/>
            <a:ext cx="3064387" cy="0"/>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243" name="Rectangle 242"/>
          <p:cNvSpPr/>
          <p:nvPr/>
        </p:nvSpPr>
        <p:spPr>
          <a:xfrm>
            <a:off x="6994344" y="1840695"/>
            <a:ext cx="3524844" cy="609600"/>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600" dirty="0" smtClean="0">
                <a:solidFill>
                  <a:prstClr val="black"/>
                </a:solidFill>
                <a:cs typeface="Segoe UI" panose="020B0502040204020203" pitchFamily="34" charset="0"/>
              </a:rPr>
              <a:t>Event Hub</a:t>
            </a:r>
            <a:endParaRPr lang="en-US" sz="1600" dirty="0">
              <a:solidFill>
                <a:prstClr val="black"/>
              </a:solidFill>
              <a:cs typeface="Segoe UI" panose="020B0502040204020203" pitchFamily="34" charset="0"/>
            </a:endParaRPr>
          </a:p>
        </p:txBody>
      </p:sp>
      <p:sp>
        <p:nvSpPr>
          <p:cNvPr id="244" name="Left Arrow 243"/>
          <p:cNvSpPr/>
          <p:nvPr/>
        </p:nvSpPr>
        <p:spPr>
          <a:xfrm rot="10800000">
            <a:off x="6699333" y="1921912"/>
            <a:ext cx="228600" cy="438118"/>
          </a:xfrm>
          <a:prstGeom prst="leftArrow">
            <a:avLst>
              <a:gd name="adj1" fmla="val 50000"/>
              <a:gd name="adj2" fmla="val 77068"/>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600" dirty="0">
              <a:solidFill>
                <a:prstClr val="black"/>
              </a:solidFill>
              <a:cs typeface="Segoe UI" panose="020B0502040204020203" pitchFamily="34" charset="0"/>
            </a:endParaRPr>
          </a:p>
        </p:txBody>
      </p:sp>
      <p:sp>
        <p:nvSpPr>
          <p:cNvPr id="245" name="Rectangle 244"/>
          <p:cNvSpPr/>
          <p:nvPr/>
        </p:nvSpPr>
        <p:spPr bwMode="auto">
          <a:xfrm>
            <a:off x="596857" y="1664726"/>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Arrow Connector 246"/>
          <p:cNvCxnSpPr>
            <a:stCxn id="245" idx="3"/>
          </p:cNvCxnSpPr>
          <p:nvPr/>
        </p:nvCxnSpPr>
        <p:spPr>
          <a:xfrm flipV="1">
            <a:off x="733080" y="1734939"/>
            <a:ext cx="4385176" cy="130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0" name="Rectangle 249"/>
          <p:cNvSpPr/>
          <p:nvPr/>
        </p:nvSpPr>
        <p:spPr>
          <a:xfrm>
            <a:off x="3260026" y="2238003"/>
            <a:ext cx="1055804" cy="1542527"/>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a:solidFill>
                  <a:prstClr val="black"/>
                </a:solidFill>
                <a:cs typeface="Segoe UI" panose="020B0502040204020203" pitchFamily="34" charset="0"/>
              </a:rPr>
              <a:t>Self-</a:t>
            </a:r>
            <a:r>
              <a:rPr lang="de-DE" sz="1400" dirty="0" err="1">
                <a:solidFill>
                  <a:prstClr val="black"/>
                </a:solidFill>
                <a:cs typeface="Segoe UI" panose="020B0502040204020203" pitchFamily="34" charset="0"/>
              </a:rPr>
              <a:t>Hosted</a:t>
            </a:r>
            <a:r>
              <a:rPr lang="de-DE" sz="1400" dirty="0">
                <a:solidFill>
                  <a:prstClr val="black"/>
                </a:solidFill>
                <a:cs typeface="Segoe UI" panose="020B0502040204020203" pitchFamily="34" charset="0"/>
              </a:rPr>
              <a:t> Gateway</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MQTT,</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Custom</a:t>
            </a:r>
            <a:endParaRPr lang="en-US" sz="1400" dirty="0">
              <a:solidFill>
                <a:prstClr val="black"/>
              </a:solidFill>
              <a:cs typeface="Segoe UI" panose="020B0502040204020203" pitchFamily="34" charset="0"/>
            </a:endParaRPr>
          </a:p>
        </p:txBody>
      </p:sp>
      <p:sp>
        <p:nvSpPr>
          <p:cNvPr id="251" name="Rectangle 250"/>
          <p:cNvSpPr/>
          <p:nvPr/>
        </p:nvSpPr>
        <p:spPr bwMode="auto">
          <a:xfrm>
            <a:off x="596857" y="2397475"/>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Arrow Connector 251"/>
          <p:cNvCxnSpPr>
            <a:stCxn id="251" idx="3"/>
          </p:cNvCxnSpPr>
          <p:nvPr/>
        </p:nvCxnSpPr>
        <p:spPr>
          <a:xfrm flipV="1">
            <a:off x="733080" y="2468273"/>
            <a:ext cx="2520798"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54" name="Rectangle 253"/>
          <p:cNvSpPr/>
          <p:nvPr/>
        </p:nvSpPr>
        <p:spPr bwMode="auto">
          <a:xfrm>
            <a:off x="596857" y="3130224"/>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Arrow Connector 255"/>
          <p:cNvCxnSpPr/>
          <p:nvPr/>
        </p:nvCxnSpPr>
        <p:spPr>
          <a:xfrm>
            <a:off x="4316625" y="2987844"/>
            <a:ext cx="808574" cy="65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sp>
        <p:nvSpPr>
          <p:cNvPr id="259" name="Rectangle 258"/>
          <p:cNvSpPr/>
          <p:nvPr/>
        </p:nvSpPr>
        <p:spPr>
          <a:xfrm>
            <a:off x="1571234" y="2763317"/>
            <a:ext cx="1055804" cy="1573429"/>
          </a:xfrm>
          <a:prstGeom prst="rect">
            <a:avLst/>
          </a:prstGeom>
        </p:spPr>
        <p:style>
          <a:lnRef idx="2">
            <a:schemeClr val="dk1"/>
          </a:lnRef>
          <a:fillRef idx="1">
            <a:schemeClr val="lt1"/>
          </a:fillRef>
          <a:effectRef idx="0">
            <a:schemeClr val="dk1"/>
          </a:effectRef>
          <a:fontRef idx="minor">
            <a:schemeClr val="dk1"/>
          </a:fontRef>
        </p:style>
        <p:txBody>
          <a:bodyPr lIns="91440" tIns="91440" rIns="91440" bIns="91440" rtlCol="0" anchor="ctr"/>
          <a:lstStyle/>
          <a:p>
            <a:pPr algn="ctr"/>
            <a:r>
              <a:rPr lang="de-DE" sz="1400" dirty="0" smtClean="0">
                <a:solidFill>
                  <a:prstClr val="black"/>
                </a:solidFill>
                <a:cs typeface="Segoe UI" panose="020B0502040204020203" pitchFamily="34" charset="0"/>
              </a:rPr>
              <a:t>Field Gateway</a:t>
            </a: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a:solidFill>
                  <a:prstClr val="black"/>
                </a:solidFill>
                <a:cs typeface="Segoe UI" panose="020B0502040204020203" pitchFamily="34" charset="0"/>
              </a:rPr>
              <a:t/>
            </a:r>
            <a:br>
              <a:rPr lang="de-DE" sz="1400" dirty="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OPC UA,</a:t>
            </a:r>
            <a:br>
              <a:rPr lang="de-DE" sz="1400" dirty="0" smtClean="0">
                <a:solidFill>
                  <a:prstClr val="black"/>
                </a:solidFill>
                <a:cs typeface="Segoe UI" panose="020B0502040204020203" pitchFamily="34" charset="0"/>
              </a:rPr>
            </a:br>
            <a:r>
              <a:rPr lang="de-DE" sz="1400" dirty="0" err="1" smtClean="0">
                <a:solidFill>
                  <a:prstClr val="black"/>
                </a:solidFill>
                <a:cs typeface="Segoe UI" panose="020B0502040204020203" pitchFamily="34" charset="0"/>
              </a:rPr>
              <a:t>CoAP</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AllJoyn</a:t>
            </a:r>
            <a:r>
              <a:rPr lang="de-DE" sz="1400" dirty="0" smtClean="0">
                <a:solidFill>
                  <a:prstClr val="black"/>
                </a:solidFill>
                <a:cs typeface="Segoe UI" panose="020B0502040204020203" pitchFamily="34" charset="0"/>
              </a:rPr>
              <a:t>,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t>
            </a:r>
            <a:endParaRPr lang="en-US" sz="1400" dirty="0">
              <a:solidFill>
                <a:prstClr val="black"/>
              </a:solidFill>
              <a:cs typeface="Segoe UI" panose="020B0502040204020203" pitchFamily="34" charset="0"/>
            </a:endParaRPr>
          </a:p>
        </p:txBody>
      </p:sp>
      <p:cxnSp>
        <p:nvCxnSpPr>
          <p:cNvPr id="260" name="Straight Arrow Connector 259"/>
          <p:cNvCxnSpPr>
            <a:stCxn id="254" idx="3"/>
          </p:cNvCxnSpPr>
          <p:nvPr/>
        </p:nvCxnSpPr>
        <p:spPr>
          <a:xfrm>
            <a:off x="733080" y="3201742"/>
            <a:ext cx="831955" cy="719"/>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63" name="Straight Arrow Connector 262"/>
          <p:cNvCxnSpPr/>
          <p:nvPr/>
        </p:nvCxnSpPr>
        <p:spPr>
          <a:xfrm>
            <a:off x="2620081" y="3541851"/>
            <a:ext cx="633797" cy="995"/>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272" name="Rectangle 271"/>
          <p:cNvSpPr/>
          <p:nvPr/>
        </p:nvSpPr>
        <p:spPr bwMode="auto">
          <a:xfrm>
            <a:off x="603056" y="3863692"/>
            <a:ext cx="136223" cy="14303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3" name="Straight Arrow Connector 272"/>
          <p:cNvCxnSpPr>
            <a:stCxn id="272" idx="3"/>
          </p:cNvCxnSpPr>
          <p:nvPr/>
        </p:nvCxnSpPr>
        <p:spPr>
          <a:xfrm flipV="1">
            <a:off x="739279" y="3934490"/>
            <a:ext cx="825756" cy="7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cxnSp>
        <p:nvCxnSpPr>
          <p:cNvPr id="274" name="Straight Arrow Connector 273"/>
          <p:cNvCxnSpPr/>
          <p:nvPr/>
        </p:nvCxnSpPr>
        <p:spPr>
          <a:xfrm>
            <a:off x="2627038" y="3956402"/>
            <a:ext cx="2498161" cy="11835"/>
          </a:xfrm>
          <a:prstGeom prst="straightConnector1">
            <a:avLst/>
          </a:prstGeom>
          <a:ln w="28575">
            <a:headEnd type="none"/>
            <a:tailEnd type="triangle"/>
          </a:ln>
        </p:spPr>
        <p:style>
          <a:lnRef idx="1">
            <a:schemeClr val="accent6"/>
          </a:lnRef>
          <a:fillRef idx="3">
            <a:schemeClr val="accent6"/>
          </a:fillRef>
          <a:effectRef idx="2">
            <a:schemeClr val="accent6"/>
          </a:effectRef>
          <a:fontRef idx="minor">
            <a:schemeClr val="lt1"/>
          </a:fontRef>
        </p:style>
      </p:cxnSp>
      <p:grpSp>
        <p:nvGrpSpPr>
          <p:cNvPr id="288" name="Group 287"/>
          <p:cNvGrpSpPr/>
          <p:nvPr/>
        </p:nvGrpSpPr>
        <p:grpSpPr>
          <a:xfrm>
            <a:off x="1077314" y="1485971"/>
            <a:ext cx="319565" cy="435941"/>
            <a:chOff x="4699992" y="220662"/>
            <a:chExt cx="319565" cy="435941"/>
          </a:xfrm>
        </p:grpSpPr>
        <p:sp>
          <p:nvSpPr>
            <p:cNvPr id="285" name="Folded Corner 284"/>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87" name="Straight Arrow Connector 286"/>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92" name="Group 291"/>
          <p:cNvGrpSpPr/>
          <p:nvPr/>
        </p:nvGrpSpPr>
        <p:grpSpPr>
          <a:xfrm>
            <a:off x="10359405" y="1883946"/>
            <a:ext cx="319565" cy="435941"/>
            <a:chOff x="4699992" y="220662"/>
            <a:chExt cx="319565" cy="435941"/>
          </a:xfrm>
        </p:grpSpPr>
        <p:sp>
          <p:nvSpPr>
            <p:cNvPr id="293" name="Folded Corner 292"/>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4" name="Straight Arrow Connector 293"/>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grpSp>
        <p:nvGrpSpPr>
          <p:cNvPr id="289" name="Group 288"/>
          <p:cNvGrpSpPr/>
          <p:nvPr/>
        </p:nvGrpSpPr>
        <p:grpSpPr>
          <a:xfrm>
            <a:off x="5608637" y="1613521"/>
            <a:ext cx="319565" cy="435941"/>
            <a:chOff x="4699992" y="220662"/>
            <a:chExt cx="319565" cy="435941"/>
          </a:xfrm>
        </p:grpSpPr>
        <p:sp>
          <p:nvSpPr>
            <p:cNvPr id="290" name="Folded Corner 289"/>
            <p:cNvSpPr/>
            <p:nvPr/>
          </p:nvSpPr>
          <p:spPr>
            <a:xfrm>
              <a:off x="4699992" y="310074"/>
              <a:ext cx="319565" cy="346529"/>
            </a:xfrm>
            <a:prstGeom prst="foldedCorner">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2040" dirty="0" smtClean="0">
                  <a:solidFill>
                    <a:srgbClr val="5B9BD5">
                      <a:lumMod val="75000"/>
                    </a:srgbClr>
                  </a:solidFill>
                  <a:cs typeface="Segoe UI" panose="020B0502040204020203" pitchFamily="34" charset="0"/>
                </a:rPr>
                <a:t>M</a:t>
              </a:r>
              <a:endParaRPr lang="en-US" sz="2040" dirty="0">
                <a:solidFill>
                  <a:srgbClr val="5B9BD5">
                    <a:lumMod val="75000"/>
                  </a:srgbClr>
                </a:solidFill>
                <a:cs typeface="Segoe UI" panose="020B0502040204020203" pitchFamily="34" charset="0"/>
              </a:endParaRPr>
            </a:p>
          </p:txBody>
        </p:sp>
        <p:cxnSp>
          <p:nvCxnSpPr>
            <p:cNvPr id="291" name="Straight Arrow Connector 290"/>
            <p:cNvCxnSpPr/>
            <p:nvPr/>
          </p:nvCxnSpPr>
          <p:spPr>
            <a:xfrm>
              <a:off x="4699992" y="220662"/>
              <a:ext cx="319565" cy="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grpSp>
      <p:sp>
        <p:nvSpPr>
          <p:cNvPr id="301" name="Oval 300"/>
          <p:cNvSpPr/>
          <p:nvPr/>
        </p:nvSpPr>
        <p:spPr bwMode="auto">
          <a:xfrm>
            <a:off x="5585685" y="1973358"/>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2" name="Oval 301"/>
          <p:cNvSpPr/>
          <p:nvPr/>
        </p:nvSpPr>
        <p:spPr bwMode="auto">
          <a:xfrm>
            <a:off x="10315321" y="2216995"/>
            <a:ext cx="136223" cy="14303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p:cNvCxnSpPr/>
          <p:nvPr/>
        </p:nvCxnSpPr>
        <p:spPr>
          <a:xfrm flipH="1">
            <a:off x="5302492" y="1557656"/>
            <a:ext cx="9344" cy="4380378"/>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308" name="Rectangle 307"/>
          <p:cNvSpPr/>
          <p:nvPr/>
        </p:nvSpPr>
        <p:spPr>
          <a:xfrm>
            <a:off x="11144949" y="1363206"/>
            <a:ext cx="588016" cy="49467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
            </a:r>
            <a:br>
              <a:rPr lang="de-DE" sz="1400" dirty="0" smtClean="0">
                <a:solidFill>
                  <a:prstClr val="black"/>
                </a:solidFill>
                <a:cs typeface="Segoe UI" panose="020B0502040204020203" pitchFamily="34" charset="0"/>
              </a:rPr>
            </a:br>
            <a:r>
              <a:rPr lang="de-DE" sz="1400" dirty="0" smtClean="0">
                <a:solidFill>
                  <a:prstClr val="black"/>
                </a:solidFill>
                <a:cs typeface="Segoe UI" panose="020B0502040204020203" pitchFamily="34" charset="0"/>
              </a:rPr>
              <a:t>APIs</a:t>
            </a:r>
            <a:endParaRPr lang="en-US" sz="1400" dirty="0">
              <a:solidFill>
                <a:prstClr val="black"/>
              </a:solidFill>
              <a:cs typeface="Segoe UI" panose="020B0502040204020203" pitchFamily="34" charset="0"/>
            </a:endParaRPr>
          </a:p>
        </p:txBody>
      </p:sp>
      <p:sp>
        <p:nvSpPr>
          <p:cNvPr id="309" name="Left Arrow 308"/>
          <p:cNvSpPr/>
          <p:nvPr/>
        </p:nvSpPr>
        <p:spPr>
          <a:xfrm>
            <a:off x="10887166" y="3062095"/>
            <a:ext cx="228600" cy="239813"/>
          </a:xfrm>
          <a:prstGeom prst="leftArrow">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2040" dirty="0">
              <a:solidFill>
                <a:prstClr val="black"/>
              </a:solidFill>
              <a:cs typeface="Segoe UI" panose="020B0502040204020203" pitchFamily="34" charset="0"/>
            </a:endParaRPr>
          </a:p>
        </p:txBody>
      </p:sp>
      <p:sp>
        <p:nvSpPr>
          <p:cNvPr id="310" name="Rectangle 309"/>
          <p:cNvSpPr/>
          <p:nvPr/>
        </p:nvSpPr>
        <p:spPr bwMode="auto">
          <a:xfrm>
            <a:off x="813880" y="4831360"/>
            <a:ext cx="1465534" cy="1413979"/>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e-DE" sz="1400" dirty="0" smtClean="0">
                <a:solidFill>
                  <a:prstClr val="black"/>
                </a:solidFill>
                <a:ea typeface="Segoe UI" pitchFamily="34" charset="0"/>
                <a:cs typeface="Segoe UI" pitchFamily="34" charset="0"/>
              </a:rPr>
              <a:t>OSS Device </a:t>
            </a:r>
            <a:r>
              <a:rPr lang="de-DE" sz="1400" dirty="0" err="1" smtClean="0">
                <a:solidFill>
                  <a:prstClr val="black"/>
                </a:solidFill>
                <a:ea typeface="Segoe UI" pitchFamily="34" charset="0"/>
                <a:cs typeface="Segoe UI" pitchFamily="34" charset="0"/>
              </a:rPr>
              <a:t>Agents</a:t>
            </a:r>
            <a:endParaRPr lang="en-US" sz="1400" dirty="0" err="1" smtClean="0">
              <a:solidFill>
                <a:prstClr val="black"/>
              </a:solidFill>
              <a:ea typeface="Segoe UI" pitchFamily="34" charset="0"/>
              <a:cs typeface="Segoe UI" pitchFamily="34" charset="0"/>
            </a:endParaRPr>
          </a:p>
        </p:txBody>
      </p:sp>
      <p:sp>
        <p:nvSpPr>
          <p:cNvPr id="324" name="Rectangle 323"/>
          <p:cNvSpPr/>
          <p:nvPr/>
        </p:nvSpPr>
        <p:spPr>
          <a:xfrm>
            <a:off x="898847" y="5881004"/>
            <a:ext cx="1285466" cy="255595"/>
          </a:xfrm>
          <a:prstGeom prst="rect">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de-DE" sz="1400" dirty="0" smtClean="0">
                <a:solidFill>
                  <a:prstClr val="white"/>
                </a:solidFill>
                <a:cs typeface="Segoe UI" panose="020B0502040204020203" pitchFamily="34" charset="0"/>
              </a:rPr>
              <a:t>Management</a:t>
            </a:r>
            <a:endParaRPr lang="en-US" sz="1400" dirty="0">
              <a:solidFill>
                <a:prstClr val="white"/>
              </a:solidFill>
              <a:cs typeface="Segoe UI" panose="020B0502040204020203" pitchFamily="34" charset="0"/>
            </a:endParaRPr>
          </a:p>
        </p:txBody>
      </p:sp>
      <p:sp>
        <p:nvSpPr>
          <p:cNvPr id="325" name="Rectangle 324"/>
          <p:cNvSpPr/>
          <p:nvPr/>
        </p:nvSpPr>
        <p:spPr>
          <a:xfrm>
            <a:off x="898847" y="5609080"/>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Communication</a:t>
            </a:r>
            <a:endParaRPr lang="en-US" sz="1400" dirty="0">
              <a:solidFill>
                <a:prstClr val="black"/>
              </a:solidFill>
              <a:cs typeface="Segoe UI" panose="020B0502040204020203" pitchFamily="34" charset="0"/>
            </a:endParaRPr>
          </a:p>
        </p:txBody>
      </p:sp>
      <p:sp>
        <p:nvSpPr>
          <p:cNvPr id="326" name="Rectangle 325"/>
          <p:cNvSpPr/>
          <p:nvPr/>
        </p:nvSpPr>
        <p:spPr>
          <a:xfrm>
            <a:off x="898847" y="5340975"/>
            <a:ext cx="1285466" cy="255595"/>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de-DE" sz="1400" dirty="0" err="1" smtClean="0">
                <a:solidFill>
                  <a:prstClr val="black"/>
                </a:solidFill>
                <a:cs typeface="Segoe UI" panose="020B0502040204020203" pitchFamily="34" charset="0"/>
              </a:rPr>
              <a:t>Provisioning</a:t>
            </a:r>
            <a:endParaRPr lang="en-US" sz="1400" dirty="0">
              <a:solidFill>
                <a:prstClr val="black"/>
              </a:solidFill>
              <a:cs typeface="Segoe UI" panose="020B0502040204020203" pitchFamily="34" charset="0"/>
            </a:endParaRPr>
          </a:p>
        </p:txBody>
      </p:sp>
      <p:sp>
        <p:nvSpPr>
          <p:cNvPr id="329" name="Up Arrow 328"/>
          <p:cNvSpPr/>
          <p:nvPr/>
        </p:nvSpPr>
        <p:spPr>
          <a:xfrm rot="16200000">
            <a:off x="6139673" y="5599118"/>
            <a:ext cx="457200" cy="381804"/>
          </a:xfrm>
          <a:prstGeom prst="upArrow">
            <a:avLst/>
          </a:prstGeom>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a:endParaRPr lang="en-US" sz="1600" dirty="0">
              <a:solidFill>
                <a:prstClr val="white"/>
              </a:solidFill>
              <a:cs typeface="Segoe UI" panose="020B0502040204020203" pitchFamily="34" charset="0"/>
            </a:endParaRPr>
          </a:p>
        </p:txBody>
      </p:sp>
      <p:sp>
        <p:nvSpPr>
          <p:cNvPr id="246" name="Rectangular Callout 245"/>
          <p:cNvSpPr/>
          <p:nvPr/>
        </p:nvSpPr>
        <p:spPr>
          <a:xfrm>
            <a:off x="6290998" y="506261"/>
            <a:ext cx="3903592" cy="2585265"/>
          </a:xfrm>
          <a:prstGeom prst="wedgeRectCallout">
            <a:avLst>
              <a:gd name="adj1" fmla="val -33613"/>
              <a:gd name="adj2" fmla="val 134596"/>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Device management foundation capabilities for device state inventory and update delivery</a:t>
            </a:r>
            <a:endParaRPr lang="en-US" sz="2400" dirty="0">
              <a:solidFill>
                <a:prstClr val="black"/>
              </a:solidFill>
              <a:cs typeface="Segoe UI" panose="020B0502040204020203" pitchFamily="34" charset="0"/>
            </a:endParaRPr>
          </a:p>
        </p:txBody>
      </p:sp>
      <p:sp>
        <p:nvSpPr>
          <p:cNvPr id="241" name="Rectangular Callout 240"/>
          <p:cNvSpPr/>
          <p:nvPr/>
        </p:nvSpPr>
        <p:spPr>
          <a:xfrm>
            <a:off x="6316215" y="506260"/>
            <a:ext cx="3903592" cy="2585265"/>
          </a:xfrm>
          <a:prstGeom prst="wedgeRectCallout">
            <a:avLst>
              <a:gd name="adj1" fmla="val -152688"/>
              <a:gd name="adj2" fmla="val 157685"/>
            </a:avLst>
          </a:prstGeom>
        </p:spPr>
        <p:style>
          <a:lnRef idx="0">
            <a:schemeClr val="accent4"/>
          </a:lnRef>
          <a:fillRef idx="3">
            <a:schemeClr val="accent4"/>
          </a:fillRef>
          <a:effectRef idx="3">
            <a:schemeClr val="accent4"/>
          </a:effectRef>
          <a:fontRef idx="minor">
            <a:schemeClr val="lt1"/>
          </a:fontRef>
        </p:style>
        <p:txBody>
          <a:bodyPr lIns="36000" tIns="36000" rIns="36000" bIns="36000" rtlCol="0" anchor="ctr"/>
          <a:lstStyle/>
          <a:p>
            <a:pPr algn="ctr"/>
            <a:r>
              <a:rPr lang="en-US" sz="2400" dirty="0" smtClean="0">
                <a:solidFill>
                  <a:prstClr val="black"/>
                </a:solidFill>
                <a:cs typeface="Segoe UI" panose="020B0502040204020203" pitchFamily="34" charset="0"/>
              </a:rPr>
              <a:t>Device management foundation capabilities for device state inventory and update delivery</a:t>
            </a:r>
            <a:endParaRPr lang="en-US" sz="2400" dirty="0">
              <a:solidFill>
                <a:prstClr val="black"/>
              </a:solidFill>
              <a:cs typeface="Segoe UI" panose="020B0502040204020203" pitchFamily="34" charset="0"/>
            </a:endParaRPr>
          </a:p>
        </p:txBody>
      </p:sp>
    </p:spTree>
    <p:extLst>
      <p:ext uri="{BB962C8B-B14F-4D97-AF65-F5344CB8AC3E}">
        <p14:creationId xmlns:p14="http://schemas.microsoft.com/office/powerpoint/2010/main" val="228180809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pPr algn="ctr"/>
            <a:r>
              <a:rPr lang="en-US" sz="6000" dirty="0" smtClean="0"/>
              <a:t>Roadmap</a:t>
            </a:r>
            <a:endParaRPr lang="en-US" sz="6000" dirty="0"/>
          </a:p>
        </p:txBody>
      </p:sp>
    </p:spTree>
    <p:extLst>
      <p:ext uri="{BB962C8B-B14F-4D97-AF65-F5344CB8AC3E}">
        <p14:creationId xmlns:p14="http://schemas.microsoft.com/office/powerpoint/2010/main" val="110928483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lowchart: Process 32"/>
          <p:cNvSpPr/>
          <p:nvPr/>
        </p:nvSpPr>
        <p:spPr>
          <a:xfrm>
            <a:off x="4172768" y="1577646"/>
            <a:ext cx="7860514" cy="4849538"/>
          </a:xfrm>
          <a:prstGeom prst="flowChartProcess">
            <a:avLst/>
          </a:prstGeom>
        </p:spPr>
        <p:style>
          <a:lnRef idx="1">
            <a:schemeClr val="accent6"/>
          </a:lnRef>
          <a:fillRef idx="3">
            <a:schemeClr val="accent6"/>
          </a:fillRef>
          <a:effectRef idx="2">
            <a:schemeClr val="accent6"/>
          </a:effectRef>
          <a:fontRef idx="minor">
            <a:schemeClr val="lt1"/>
          </a:fontRef>
        </p:style>
        <p:txBody>
          <a:bodyPr rtlCol="0" anchor="b"/>
          <a:lstStyle/>
          <a:p>
            <a:pPr algn="ctr"/>
            <a:r>
              <a:rPr lang="de-DE" sz="1836" dirty="0" err="1">
                <a:solidFill>
                  <a:prstClr val="white"/>
                </a:solidFill>
              </a:rPr>
              <a:t>Policies</a:t>
            </a:r>
            <a:r>
              <a:rPr lang="de-DE" sz="1836" dirty="0">
                <a:solidFill>
                  <a:prstClr val="white"/>
                </a:solidFill>
              </a:rPr>
              <a:t>, </a:t>
            </a:r>
            <a:r>
              <a:rPr lang="de-DE" sz="1836" dirty="0" err="1">
                <a:solidFill>
                  <a:prstClr val="white"/>
                </a:solidFill>
              </a:rPr>
              <a:t>Procedures</a:t>
            </a:r>
            <a:r>
              <a:rPr lang="de-DE" sz="1836" dirty="0">
                <a:solidFill>
                  <a:prstClr val="white"/>
                </a:solidFill>
              </a:rPr>
              <a:t>, </a:t>
            </a:r>
            <a:r>
              <a:rPr lang="de-DE" sz="1836" dirty="0" err="1">
                <a:solidFill>
                  <a:prstClr val="white"/>
                </a:solidFill>
              </a:rPr>
              <a:t>Guidance</a:t>
            </a:r>
            <a:endParaRPr lang="en-US" sz="1836" dirty="0">
              <a:solidFill>
                <a:prstClr val="white"/>
              </a:solidFill>
            </a:endParaRPr>
          </a:p>
        </p:txBody>
      </p:sp>
      <p:sp>
        <p:nvSpPr>
          <p:cNvPr id="4" name="Title 3"/>
          <p:cNvSpPr>
            <a:spLocks noGrp="1"/>
          </p:cNvSpPr>
          <p:nvPr>
            <p:ph type="title"/>
          </p:nvPr>
        </p:nvSpPr>
        <p:spPr/>
        <p:txBody>
          <a:bodyPr/>
          <a:lstStyle/>
          <a:p>
            <a:r>
              <a:rPr lang="de-DE" dirty="0" smtClean="0"/>
              <a:t>IoT </a:t>
            </a:r>
            <a:r>
              <a:rPr lang="de-DE" dirty="0" err="1" smtClean="0"/>
              <a:t>Challenges</a:t>
            </a:r>
            <a:endParaRPr lang="en-US" dirty="0"/>
          </a:p>
        </p:txBody>
      </p:sp>
      <p:sp>
        <p:nvSpPr>
          <p:cNvPr id="3" name="Content Placeholder 2"/>
          <p:cNvSpPr>
            <a:spLocks noGrp="1"/>
          </p:cNvSpPr>
          <p:nvPr>
            <p:ph idx="4294967295"/>
          </p:nvPr>
        </p:nvSpPr>
        <p:spPr>
          <a:xfrm>
            <a:off x="855768" y="1861968"/>
            <a:ext cx="3148636" cy="4437962"/>
          </a:xfrm>
          <a:prstGeom prst="rect">
            <a:avLst/>
          </a:prstGeom>
        </p:spPr>
        <p:txBody>
          <a:bodyPr>
            <a:normAutofit lnSpcReduction="10000"/>
          </a:bodyPr>
          <a:lstStyle/>
          <a:p>
            <a:r>
              <a:rPr lang="en-US" sz="2448" dirty="0"/>
              <a:t>Cost pressure on device hardware</a:t>
            </a:r>
          </a:p>
          <a:p>
            <a:pPr lvl="1"/>
            <a:r>
              <a:rPr lang="en-US" sz="2040" dirty="0"/>
              <a:t>Cheap sensors</a:t>
            </a:r>
          </a:p>
          <a:p>
            <a:pPr lvl="1"/>
            <a:r>
              <a:rPr lang="en-US" sz="2040" dirty="0"/>
              <a:t>Weak/no crypto</a:t>
            </a:r>
          </a:p>
          <a:p>
            <a:pPr lvl="1"/>
            <a:r>
              <a:rPr lang="en-US" sz="2040" dirty="0"/>
              <a:t>Source</a:t>
            </a:r>
            <a:r>
              <a:rPr lang="en-US" sz="2040"/>
              <a:t> of randomness</a:t>
            </a:r>
            <a:endParaRPr lang="en-US" sz="2040" dirty="0"/>
          </a:p>
          <a:p>
            <a:r>
              <a:rPr lang="en-US" sz="2448"/>
              <a:t>Analog </a:t>
            </a:r>
            <a:r>
              <a:rPr lang="en-US" sz="2448" dirty="0"/>
              <a:t>Gap</a:t>
            </a:r>
          </a:p>
          <a:p>
            <a:pPr lvl="1"/>
            <a:r>
              <a:rPr lang="en-US" sz="2040" dirty="0"/>
              <a:t>Manipulations difficult to detect</a:t>
            </a:r>
          </a:p>
          <a:p>
            <a:r>
              <a:rPr lang="en-US" sz="2448" dirty="0"/>
              <a:t>Insecure Platforms</a:t>
            </a:r>
          </a:p>
          <a:p>
            <a:pPr lvl="1"/>
            <a:r>
              <a:rPr lang="de-DE" sz="2040" dirty="0" err="1"/>
              <a:t>Tiny</a:t>
            </a:r>
            <a:r>
              <a:rPr lang="de-DE" sz="2040" dirty="0"/>
              <a:t> Real-Time O</a:t>
            </a:r>
            <a:r>
              <a:rPr lang="en-US" sz="2040" dirty="0" err="1"/>
              <a:t>perating</a:t>
            </a:r>
            <a:r>
              <a:rPr lang="en-US" sz="2040" dirty="0"/>
              <a:t> Systems</a:t>
            </a:r>
          </a:p>
          <a:p>
            <a:pPr lvl="1"/>
            <a:r>
              <a:rPr lang="en-US" sz="2040" dirty="0"/>
              <a:t>Legacy Protocols</a:t>
            </a:r>
          </a:p>
          <a:p>
            <a:pPr lvl="1"/>
            <a:endParaRPr lang="en-US" sz="2040" dirty="0"/>
          </a:p>
        </p:txBody>
      </p:sp>
      <p:sp>
        <p:nvSpPr>
          <p:cNvPr id="25" name="Flowchart: Process 24"/>
          <p:cNvSpPr/>
          <p:nvPr/>
        </p:nvSpPr>
        <p:spPr>
          <a:xfrm>
            <a:off x="4395437" y="1844105"/>
            <a:ext cx="2281548" cy="409679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Cloud</a:t>
            </a:r>
            <a:endParaRPr lang="en-US" sz="1836" dirty="0">
              <a:solidFill>
                <a:prstClr val="white"/>
              </a:solidFill>
            </a:endParaRPr>
          </a:p>
        </p:txBody>
      </p:sp>
      <p:sp>
        <p:nvSpPr>
          <p:cNvPr id="26" name="Flowchart: Process 25"/>
          <p:cNvSpPr/>
          <p:nvPr/>
        </p:nvSpPr>
        <p:spPr>
          <a:xfrm>
            <a:off x="6993567" y="1844105"/>
            <a:ext cx="2281548" cy="409679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Field Gateways</a:t>
            </a:r>
            <a:endParaRPr lang="en-US" sz="1836" dirty="0">
              <a:solidFill>
                <a:prstClr val="white"/>
              </a:solidFill>
            </a:endParaRPr>
          </a:p>
        </p:txBody>
      </p:sp>
      <p:sp>
        <p:nvSpPr>
          <p:cNvPr id="27" name="Flowchart: Process 26"/>
          <p:cNvSpPr/>
          <p:nvPr/>
        </p:nvSpPr>
        <p:spPr>
          <a:xfrm>
            <a:off x="9583370" y="1844105"/>
            <a:ext cx="2281548" cy="4096793"/>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t"/>
          <a:lstStyle/>
          <a:p>
            <a:pPr algn="ctr"/>
            <a:r>
              <a:rPr lang="de-DE" sz="1836" dirty="0">
                <a:solidFill>
                  <a:prstClr val="white"/>
                </a:solidFill>
              </a:rPr>
              <a:t>Devices</a:t>
            </a:r>
            <a:endParaRPr lang="en-US" sz="1836" dirty="0">
              <a:solidFill>
                <a:prstClr val="white"/>
              </a:solidFill>
            </a:endParaRPr>
          </a:p>
        </p:txBody>
      </p:sp>
      <p:sp>
        <p:nvSpPr>
          <p:cNvPr id="28" name="Rectangle 27"/>
          <p:cNvSpPr/>
          <p:nvPr/>
        </p:nvSpPr>
        <p:spPr>
          <a:xfrm>
            <a:off x="4500906" y="5319457"/>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29" name="Rectangle 28"/>
          <p:cNvSpPr/>
          <p:nvPr/>
        </p:nvSpPr>
        <p:spPr>
          <a:xfrm>
            <a:off x="4493692" y="3892887"/>
            <a:ext cx="7272968" cy="41371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Global Network</a:t>
            </a:r>
            <a:endParaRPr lang="en-US" sz="1836" dirty="0">
              <a:solidFill>
                <a:prstClr val="black">
                  <a:lumMod val="95000"/>
                  <a:lumOff val="5000"/>
                </a:prstClr>
              </a:solidFill>
            </a:endParaRPr>
          </a:p>
        </p:txBody>
      </p:sp>
      <p:sp>
        <p:nvSpPr>
          <p:cNvPr id="30" name="Rectangle 29"/>
          <p:cNvSpPr/>
          <p:nvPr/>
        </p:nvSpPr>
        <p:spPr>
          <a:xfrm>
            <a:off x="4500907" y="3414513"/>
            <a:ext cx="7272968"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Identity and Access Control</a:t>
            </a:r>
            <a:endParaRPr lang="en-US" sz="1836" dirty="0">
              <a:solidFill>
                <a:prstClr val="black">
                  <a:lumMod val="95000"/>
                  <a:lumOff val="5000"/>
                </a:prstClr>
              </a:solidFill>
            </a:endParaRPr>
          </a:p>
        </p:txBody>
      </p:sp>
      <p:sp>
        <p:nvSpPr>
          <p:cNvPr id="31" name="Rectangle 30"/>
          <p:cNvSpPr/>
          <p:nvPr/>
        </p:nvSpPr>
        <p:spPr>
          <a:xfrm>
            <a:off x="9688839" y="2936140"/>
            <a:ext cx="2077818"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Application</a:t>
            </a:r>
            <a:endParaRPr lang="en-US" sz="1836" dirty="0">
              <a:solidFill>
                <a:prstClr val="black">
                  <a:lumMod val="95000"/>
                  <a:lumOff val="5000"/>
                </a:prstClr>
              </a:solidFill>
            </a:endParaRPr>
          </a:p>
        </p:txBody>
      </p:sp>
      <p:sp>
        <p:nvSpPr>
          <p:cNvPr id="32" name="Rectangle 31"/>
          <p:cNvSpPr/>
          <p:nvPr/>
        </p:nvSpPr>
        <p:spPr>
          <a:xfrm>
            <a:off x="4493693" y="2457766"/>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12" name="Rectangle 11"/>
          <p:cNvSpPr/>
          <p:nvPr/>
        </p:nvSpPr>
        <p:spPr>
          <a:xfrm>
            <a:off x="7094873" y="5332227"/>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13" name="Rectangle 12"/>
          <p:cNvSpPr/>
          <p:nvPr/>
        </p:nvSpPr>
        <p:spPr>
          <a:xfrm>
            <a:off x="9688841" y="5328008"/>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err="1">
                <a:solidFill>
                  <a:prstClr val="black">
                    <a:lumMod val="95000"/>
                    <a:lumOff val="5000"/>
                  </a:prstClr>
                </a:solidFill>
              </a:rPr>
              <a:t>Physical</a:t>
            </a:r>
            <a:endParaRPr lang="en-US" sz="1836" dirty="0">
              <a:solidFill>
                <a:prstClr val="black">
                  <a:lumMod val="95000"/>
                  <a:lumOff val="5000"/>
                </a:prstClr>
              </a:solidFill>
            </a:endParaRPr>
          </a:p>
        </p:txBody>
      </p:sp>
      <p:sp>
        <p:nvSpPr>
          <p:cNvPr id="14" name="Rectangle 13"/>
          <p:cNvSpPr/>
          <p:nvPr/>
        </p:nvSpPr>
        <p:spPr>
          <a:xfrm>
            <a:off x="4500907" y="4362186"/>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err="1">
                <a:solidFill>
                  <a:prstClr val="black">
                    <a:lumMod val="95000"/>
                    <a:lumOff val="5000"/>
                  </a:prstClr>
                </a:solidFill>
              </a:rPr>
              <a:t>Local</a:t>
            </a:r>
            <a:r>
              <a:rPr lang="de-DE" sz="1836" dirty="0">
                <a:solidFill>
                  <a:prstClr val="black">
                    <a:lumMod val="95000"/>
                    <a:lumOff val="5000"/>
                  </a:prstClr>
                </a:solidFill>
              </a:rPr>
              <a:t> Network</a:t>
            </a:r>
            <a:endParaRPr lang="en-US" sz="1836" dirty="0">
              <a:solidFill>
                <a:prstClr val="black">
                  <a:lumMod val="95000"/>
                  <a:lumOff val="5000"/>
                </a:prstClr>
              </a:solidFill>
            </a:endParaRPr>
          </a:p>
        </p:txBody>
      </p:sp>
      <p:sp>
        <p:nvSpPr>
          <p:cNvPr id="15" name="Rectangle 14"/>
          <p:cNvSpPr/>
          <p:nvPr/>
        </p:nvSpPr>
        <p:spPr>
          <a:xfrm>
            <a:off x="7099037" y="4371260"/>
            <a:ext cx="4674838"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err="1">
                <a:solidFill>
                  <a:prstClr val="black">
                    <a:lumMod val="95000"/>
                    <a:lumOff val="5000"/>
                  </a:prstClr>
                </a:solidFill>
              </a:rPr>
              <a:t>Local</a:t>
            </a:r>
            <a:r>
              <a:rPr lang="de-DE" sz="1836" dirty="0">
                <a:solidFill>
                  <a:prstClr val="black">
                    <a:lumMod val="95000"/>
                    <a:lumOff val="5000"/>
                  </a:prstClr>
                </a:solidFill>
              </a:rPr>
              <a:t> Network</a:t>
            </a:r>
            <a:endParaRPr lang="en-US" sz="1836" dirty="0">
              <a:solidFill>
                <a:prstClr val="black">
                  <a:lumMod val="95000"/>
                  <a:lumOff val="5000"/>
                </a:prstClr>
              </a:solidFill>
            </a:endParaRPr>
          </a:p>
        </p:txBody>
      </p:sp>
      <p:sp>
        <p:nvSpPr>
          <p:cNvPr id="17" name="Rectangle 16"/>
          <p:cNvSpPr/>
          <p:nvPr/>
        </p:nvSpPr>
        <p:spPr>
          <a:xfrm>
            <a:off x="7094872" y="2939487"/>
            <a:ext cx="2077818"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Edge</a:t>
            </a:r>
            <a:endParaRPr lang="en-US" sz="1836" dirty="0">
              <a:solidFill>
                <a:prstClr val="black">
                  <a:lumMod val="95000"/>
                  <a:lumOff val="5000"/>
                </a:prstClr>
              </a:solidFill>
            </a:endParaRPr>
          </a:p>
        </p:txBody>
      </p:sp>
      <p:sp>
        <p:nvSpPr>
          <p:cNvPr id="18" name="Rectangle 17"/>
          <p:cNvSpPr/>
          <p:nvPr/>
        </p:nvSpPr>
        <p:spPr>
          <a:xfrm>
            <a:off x="4500907" y="2939487"/>
            <a:ext cx="2077818"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Application</a:t>
            </a:r>
            <a:endParaRPr lang="en-US" sz="1836" dirty="0">
              <a:solidFill>
                <a:prstClr val="black">
                  <a:lumMod val="95000"/>
                  <a:lumOff val="5000"/>
                </a:prstClr>
              </a:solidFill>
            </a:endParaRPr>
          </a:p>
        </p:txBody>
      </p:sp>
      <p:sp>
        <p:nvSpPr>
          <p:cNvPr id="19" name="Rectangle 18"/>
          <p:cNvSpPr/>
          <p:nvPr/>
        </p:nvSpPr>
        <p:spPr>
          <a:xfrm>
            <a:off x="7087658" y="2457766"/>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20" name="Rectangle 19"/>
          <p:cNvSpPr/>
          <p:nvPr/>
        </p:nvSpPr>
        <p:spPr>
          <a:xfrm>
            <a:off x="9681623" y="2457766"/>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Data</a:t>
            </a:r>
            <a:endParaRPr lang="en-US" sz="1836" dirty="0">
              <a:solidFill>
                <a:prstClr val="black">
                  <a:lumMod val="95000"/>
                  <a:lumOff val="5000"/>
                </a:prstClr>
              </a:solidFill>
            </a:endParaRPr>
          </a:p>
        </p:txBody>
      </p:sp>
      <p:sp>
        <p:nvSpPr>
          <p:cNvPr id="22" name="Rectangle 21"/>
          <p:cNvSpPr/>
          <p:nvPr/>
        </p:nvSpPr>
        <p:spPr>
          <a:xfrm>
            <a:off x="9688841" y="4849634"/>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23" name="Rectangle 22"/>
          <p:cNvSpPr/>
          <p:nvPr/>
        </p:nvSpPr>
        <p:spPr>
          <a:xfrm>
            <a:off x="7094874" y="4843767"/>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24" name="Rectangle 23"/>
          <p:cNvSpPr/>
          <p:nvPr/>
        </p:nvSpPr>
        <p:spPr>
          <a:xfrm>
            <a:off x="4500906" y="4840822"/>
            <a:ext cx="2085034" cy="41370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de-DE" sz="1836" dirty="0">
                <a:solidFill>
                  <a:prstClr val="black">
                    <a:lumMod val="95000"/>
                    <a:lumOff val="5000"/>
                  </a:prstClr>
                </a:solidFill>
              </a:rPr>
              <a:t>Host</a:t>
            </a:r>
            <a:endParaRPr lang="en-US" sz="1836" dirty="0">
              <a:solidFill>
                <a:prstClr val="black">
                  <a:lumMod val="95000"/>
                  <a:lumOff val="5000"/>
                </a:prstClr>
              </a:solidFill>
            </a:endParaRPr>
          </a:p>
        </p:txBody>
      </p:sp>
      <p:sp>
        <p:nvSpPr>
          <p:cNvPr id="2" name="Multiply 1"/>
          <p:cNvSpPr/>
          <p:nvPr/>
        </p:nvSpPr>
        <p:spPr>
          <a:xfrm>
            <a:off x="7806842" y="5216730"/>
            <a:ext cx="723365" cy="66519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4" name="Multiply 33"/>
          <p:cNvSpPr/>
          <p:nvPr/>
        </p:nvSpPr>
        <p:spPr>
          <a:xfrm>
            <a:off x="10354799" y="5254531"/>
            <a:ext cx="723365" cy="66519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5" name="Multiply 34"/>
          <p:cNvSpPr/>
          <p:nvPr/>
        </p:nvSpPr>
        <p:spPr>
          <a:xfrm>
            <a:off x="10354799" y="4754505"/>
            <a:ext cx="723365" cy="66519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
        <p:nvSpPr>
          <p:cNvPr id="36" name="Multiply 35"/>
          <p:cNvSpPr/>
          <p:nvPr/>
        </p:nvSpPr>
        <p:spPr>
          <a:xfrm>
            <a:off x="8997614" y="4285372"/>
            <a:ext cx="723365" cy="66519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spTree>
    <p:extLst>
      <p:ext uri="{BB962C8B-B14F-4D97-AF65-F5344CB8AC3E}">
        <p14:creationId xmlns:p14="http://schemas.microsoft.com/office/powerpoint/2010/main" val="328334645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do architecturally?</a:t>
            </a:r>
            <a:endParaRPr lang="en-US" dirty="0"/>
          </a:p>
        </p:txBody>
      </p:sp>
      <p:sp>
        <p:nvSpPr>
          <p:cNvPr id="3" name="Content Placeholder 2"/>
          <p:cNvSpPr>
            <a:spLocks noGrp="1"/>
          </p:cNvSpPr>
          <p:nvPr>
            <p:ph idx="4294967295"/>
          </p:nvPr>
        </p:nvSpPr>
        <p:spPr>
          <a:xfrm>
            <a:off x="855768" y="1861968"/>
            <a:ext cx="10103203" cy="4867612"/>
          </a:xfrm>
          <a:prstGeom prst="rect">
            <a:avLst/>
          </a:prstGeom>
        </p:spPr>
        <p:txBody>
          <a:bodyPr>
            <a:normAutofit fontScale="62500" lnSpcReduction="20000"/>
          </a:bodyPr>
          <a:lstStyle/>
          <a:p>
            <a:r>
              <a:rPr lang="en-US" dirty="0" smtClean="0"/>
              <a:t>Service Assisted Communication</a:t>
            </a:r>
          </a:p>
          <a:p>
            <a:pPr lvl="1"/>
            <a:r>
              <a:rPr lang="en-US" dirty="0" smtClean="0"/>
              <a:t>Reduce the attack surface area for system and devices </a:t>
            </a:r>
          </a:p>
          <a:p>
            <a:pPr lvl="1"/>
            <a:r>
              <a:rPr lang="en-US" dirty="0" smtClean="0"/>
              <a:t>Only accept commands to the device from a “trusted source” </a:t>
            </a:r>
          </a:p>
          <a:p>
            <a:pPr lvl="1"/>
            <a:r>
              <a:rPr lang="en-US" dirty="0" smtClean="0"/>
              <a:t>Enforce secure channel</a:t>
            </a:r>
          </a:p>
          <a:p>
            <a:r>
              <a:rPr lang="en-US" dirty="0" smtClean="0"/>
              <a:t>Machine Identity and Access Authorization</a:t>
            </a:r>
          </a:p>
          <a:p>
            <a:pPr lvl="1"/>
            <a:r>
              <a:rPr lang="en-US" i="1" dirty="0" smtClean="0"/>
              <a:t>Who is part of a system and gets to submit data?</a:t>
            </a:r>
          </a:p>
          <a:p>
            <a:pPr lvl="1"/>
            <a:r>
              <a:rPr lang="en-US" i="1" dirty="0" smtClean="0"/>
              <a:t>Authorize the sender</a:t>
            </a:r>
          </a:p>
          <a:p>
            <a:r>
              <a:rPr lang="en-US" dirty="0" smtClean="0"/>
              <a:t>Data Streams and Processing Authorization</a:t>
            </a:r>
          </a:p>
          <a:p>
            <a:pPr lvl="1"/>
            <a:r>
              <a:rPr lang="en-US" i="1" dirty="0" smtClean="0"/>
              <a:t>Which data gets sent and who is authorized to process which data?</a:t>
            </a:r>
          </a:p>
          <a:p>
            <a:pPr lvl="1"/>
            <a:r>
              <a:rPr lang="en-US" i="1" dirty="0"/>
              <a:t>Authorize the </a:t>
            </a:r>
            <a:r>
              <a:rPr lang="en-US" i="1" dirty="0" smtClean="0"/>
              <a:t>receiver</a:t>
            </a:r>
          </a:p>
          <a:p>
            <a:r>
              <a:rPr lang="en-US" dirty="0" smtClean="0"/>
              <a:t>Data Plausibility and Flow Authorization</a:t>
            </a:r>
          </a:p>
          <a:p>
            <a:pPr lvl="1"/>
            <a:r>
              <a:rPr lang="en-US" i="1" dirty="0" smtClean="0"/>
              <a:t>What is the data quality and how plausible is it considering the system context? Is it plausible enough to permit it flowing further into the system and for it to influence decisions?</a:t>
            </a:r>
          </a:p>
          <a:p>
            <a:pPr lvl="1"/>
            <a:r>
              <a:rPr lang="en-US" i="1" dirty="0"/>
              <a:t>Authorize the </a:t>
            </a:r>
            <a:r>
              <a:rPr lang="en-US" i="1" dirty="0" smtClean="0"/>
              <a:t>data stream</a:t>
            </a:r>
          </a:p>
          <a:p>
            <a:r>
              <a:rPr lang="en-US" dirty="0"/>
              <a:t>Data Attestation, Lineage, and Privacy Control</a:t>
            </a:r>
          </a:p>
          <a:p>
            <a:pPr lvl="1"/>
            <a:r>
              <a:rPr lang="en-US" i="1" dirty="0"/>
              <a:t>Where did data originate, who participated in producing it, and how can we answer these questions only in an authorized context and break the associations altogether when required by policy or law?</a:t>
            </a:r>
          </a:p>
          <a:p>
            <a:pPr lvl="1"/>
            <a:r>
              <a:rPr lang="en-US" i="1" dirty="0"/>
              <a:t>Authorize identification and </a:t>
            </a:r>
            <a:r>
              <a:rPr lang="en-US" i="1" dirty="0" smtClean="0"/>
              <a:t>association</a:t>
            </a:r>
            <a:endParaRPr lang="en-US" i="1" dirty="0"/>
          </a:p>
        </p:txBody>
      </p:sp>
      <p:sp>
        <p:nvSpPr>
          <p:cNvPr id="4" name="TextBox 3"/>
          <p:cNvSpPr txBox="1"/>
          <p:nvPr/>
        </p:nvSpPr>
        <p:spPr>
          <a:xfrm>
            <a:off x="11308693" y="2240531"/>
            <a:ext cx="973101" cy="382308"/>
          </a:xfrm>
          <a:prstGeom prst="rect">
            <a:avLst/>
          </a:prstGeom>
          <a:noFill/>
        </p:spPr>
        <p:txBody>
          <a:bodyPr wrap="none" rtlCol="0">
            <a:spAutoFit/>
          </a:bodyPr>
          <a:lstStyle/>
          <a:p>
            <a:r>
              <a:rPr lang="en-US" sz="1836" b="1" dirty="0">
                <a:solidFill>
                  <a:prstClr val="black"/>
                </a:solidFill>
              </a:rPr>
              <a:t>S</a:t>
            </a:r>
            <a:r>
              <a:rPr lang="en-US" sz="1836" dirty="0">
                <a:solidFill>
                  <a:prstClr val="black"/>
                </a:solidFill>
              </a:rPr>
              <a:t>TR</a:t>
            </a:r>
            <a:r>
              <a:rPr lang="en-US" sz="1836" b="1" dirty="0">
                <a:solidFill>
                  <a:prstClr val="black"/>
                </a:solidFill>
              </a:rPr>
              <a:t>IDE</a:t>
            </a:r>
          </a:p>
        </p:txBody>
      </p:sp>
      <p:sp>
        <p:nvSpPr>
          <p:cNvPr id="5" name="TextBox 4"/>
          <p:cNvSpPr txBox="1"/>
          <p:nvPr/>
        </p:nvSpPr>
        <p:spPr>
          <a:xfrm>
            <a:off x="11308693" y="3124550"/>
            <a:ext cx="951848" cy="382308"/>
          </a:xfrm>
          <a:prstGeom prst="rect">
            <a:avLst/>
          </a:prstGeom>
          <a:noFill/>
        </p:spPr>
        <p:txBody>
          <a:bodyPr wrap="none" rtlCol="0">
            <a:spAutoFit/>
          </a:bodyPr>
          <a:lstStyle/>
          <a:p>
            <a:r>
              <a:rPr lang="en-US" sz="1836" b="1" dirty="0">
                <a:solidFill>
                  <a:prstClr val="black"/>
                </a:solidFill>
              </a:rPr>
              <a:t>S</a:t>
            </a:r>
            <a:r>
              <a:rPr lang="en-US" sz="1836" dirty="0">
                <a:solidFill>
                  <a:prstClr val="black"/>
                </a:solidFill>
              </a:rPr>
              <a:t>TRID</a:t>
            </a:r>
            <a:r>
              <a:rPr lang="en-US" sz="1836" b="1" dirty="0">
                <a:solidFill>
                  <a:prstClr val="black"/>
                </a:solidFill>
              </a:rPr>
              <a:t>E</a:t>
            </a:r>
          </a:p>
        </p:txBody>
      </p:sp>
      <p:sp>
        <p:nvSpPr>
          <p:cNvPr id="6" name="TextBox 5"/>
          <p:cNvSpPr txBox="1"/>
          <p:nvPr/>
        </p:nvSpPr>
        <p:spPr>
          <a:xfrm>
            <a:off x="11308693" y="3960029"/>
            <a:ext cx="960022" cy="382308"/>
          </a:xfrm>
          <a:prstGeom prst="rect">
            <a:avLst/>
          </a:prstGeom>
          <a:noFill/>
        </p:spPr>
        <p:txBody>
          <a:bodyPr wrap="none" rtlCol="0">
            <a:spAutoFit/>
          </a:bodyPr>
          <a:lstStyle/>
          <a:p>
            <a:r>
              <a:rPr lang="en-US" sz="1836" dirty="0">
                <a:solidFill>
                  <a:prstClr val="black"/>
                </a:solidFill>
              </a:rPr>
              <a:t>STR</a:t>
            </a:r>
            <a:r>
              <a:rPr lang="en-US" sz="1836" b="1" dirty="0">
                <a:solidFill>
                  <a:prstClr val="black"/>
                </a:solidFill>
              </a:rPr>
              <a:t>ID</a:t>
            </a:r>
            <a:r>
              <a:rPr lang="en-US" sz="1836" dirty="0">
                <a:solidFill>
                  <a:prstClr val="black"/>
                </a:solidFill>
              </a:rPr>
              <a:t>E</a:t>
            </a:r>
          </a:p>
        </p:txBody>
      </p:sp>
      <p:sp>
        <p:nvSpPr>
          <p:cNvPr id="7" name="TextBox 6"/>
          <p:cNvSpPr txBox="1"/>
          <p:nvPr/>
        </p:nvSpPr>
        <p:spPr>
          <a:xfrm>
            <a:off x="11308693" y="4753362"/>
            <a:ext cx="960022" cy="382308"/>
          </a:xfrm>
          <a:prstGeom prst="rect">
            <a:avLst/>
          </a:prstGeom>
          <a:noFill/>
        </p:spPr>
        <p:txBody>
          <a:bodyPr wrap="none" rtlCol="0">
            <a:spAutoFit/>
          </a:bodyPr>
          <a:lstStyle/>
          <a:p>
            <a:r>
              <a:rPr lang="en-US" sz="1836" b="1" dirty="0">
                <a:solidFill>
                  <a:prstClr val="black"/>
                </a:solidFill>
              </a:rPr>
              <a:t>ST</a:t>
            </a:r>
            <a:r>
              <a:rPr lang="en-US" sz="1836" dirty="0">
                <a:solidFill>
                  <a:prstClr val="black"/>
                </a:solidFill>
              </a:rPr>
              <a:t>RIDE</a:t>
            </a:r>
          </a:p>
        </p:txBody>
      </p:sp>
      <p:sp>
        <p:nvSpPr>
          <p:cNvPr id="8" name="TextBox 7"/>
          <p:cNvSpPr txBox="1"/>
          <p:nvPr/>
        </p:nvSpPr>
        <p:spPr>
          <a:xfrm>
            <a:off x="11308693" y="5613617"/>
            <a:ext cx="958388" cy="382308"/>
          </a:xfrm>
          <a:prstGeom prst="rect">
            <a:avLst/>
          </a:prstGeom>
          <a:noFill/>
        </p:spPr>
        <p:txBody>
          <a:bodyPr wrap="none" rtlCol="0">
            <a:spAutoFit/>
          </a:bodyPr>
          <a:lstStyle/>
          <a:p>
            <a:r>
              <a:rPr lang="en-US" sz="1836" b="1" dirty="0">
                <a:solidFill>
                  <a:prstClr val="black"/>
                </a:solidFill>
              </a:rPr>
              <a:t>S</a:t>
            </a:r>
            <a:r>
              <a:rPr lang="en-US" sz="1836" dirty="0">
                <a:solidFill>
                  <a:prstClr val="black"/>
                </a:solidFill>
              </a:rPr>
              <a:t>T</a:t>
            </a:r>
            <a:r>
              <a:rPr lang="en-US" sz="1836" b="1" dirty="0">
                <a:solidFill>
                  <a:prstClr val="black"/>
                </a:solidFill>
              </a:rPr>
              <a:t>R</a:t>
            </a:r>
            <a:r>
              <a:rPr lang="en-US" sz="1836" dirty="0">
                <a:solidFill>
                  <a:prstClr val="black"/>
                </a:solidFill>
              </a:rPr>
              <a:t>IDE</a:t>
            </a:r>
          </a:p>
        </p:txBody>
      </p:sp>
      <p:sp>
        <p:nvSpPr>
          <p:cNvPr id="9" name="Oval 8"/>
          <p:cNvSpPr/>
          <p:nvPr/>
        </p:nvSpPr>
        <p:spPr>
          <a:xfrm>
            <a:off x="10882548" y="2241839"/>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0" name="Oval 9"/>
          <p:cNvSpPr/>
          <p:nvPr/>
        </p:nvSpPr>
        <p:spPr>
          <a:xfrm>
            <a:off x="10882548" y="3121838"/>
            <a:ext cx="381000" cy="381000"/>
          </a:xfrm>
          <a:prstGeom prst="ellipse">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2" name="Oval 11"/>
          <p:cNvSpPr/>
          <p:nvPr/>
        </p:nvSpPr>
        <p:spPr>
          <a:xfrm>
            <a:off x="10882548" y="3959095"/>
            <a:ext cx="381000" cy="381000"/>
          </a:xfrm>
          <a:prstGeom prst="ellipse">
            <a:avLst/>
          </a:prstGeom>
          <a:noFill/>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3" name="Oval 12"/>
          <p:cNvSpPr/>
          <p:nvPr/>
        </p:nvSpPr>
        <p:spPr>
          <a:xfrm>
            <a:off x="10882549" y="4754670"/>
            <a:ext cx="381000" cy="381000"/>
          </a:xfrm>
          <a:prstGeom prst="ellipse">
            <a:avLst/>
          </a:prstGeom>
          <a:noFill/>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4" name="Oval 13"/>
          <p:cNvSpPr/>
          <p:nvPr/>
        </p:nvSpPr>
        <p:spPr>
          <a:xfrm>
            <a:off x="10882548" y="5614925"/>
            <a:ext cx="381000" cy="381000"/>
          </a:xfrm>
          <a:prstGeom prst="ellipse">
            <a:avLst/>
          </a:prstGeom>
          <a:noFill/>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Tree>
    <p:extLst>
      <p:ext uri="{BB962C8B-B14F-4D97-AF65-F5344CB8AC3E}">
        <p14:creationId xmlns:p14="http://schemas.microsoft.com/office/powerpoint/2010/main" val="184147607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361468"/>
          </a:xfrm>
        </p:spPr>
        <p:txBody>
          <a:bodyPr/>
          <a:lstStyle/>
          <a:p>
            <a:r>
              <a:rPr lang="en-US" sz="3200" dirty="0" smtClean="0"/>
              <a:t>IoT </a:t>
            </a:r>
            <a:r>
              <a:rPr lang="en-US" sz="3200" dirty="0"/>
              <a:t>Security is a shared responsibility</a:t>
            </a:r>
          </a:p>
          <a:p>
            <a:pPr lvl="1"/>
            <a:r>
              <a:rPr lang="en-US" dirty="0" smtClean="0"/>
              <a:t>Security </a:t>
            </a:r>
            <a:r>
              <a:rPr lang="en-US" dirty="0"/>
              <a:t>concepts to the edge </a:t>
            </a:r>
            <a:endParaRPr lang="en-US" dirty="0" smtClean="0"/>
          </a:p>
          <a:p>
            <a:pPr lvl="1"/>
            <a:r>
              <a:rPr lang="en-US" smtClean="0"/>
              <a:t>Device </a:t>
            </a:r>
            <a:r>
              <a:rPr lang="en-US" dirty="0"/>
              <a:t>code, provisioning, certificates, </a:t>
            </a:r>
            <a:r>
              <a:rPr lang="en-US"/>
              <a:t>data </a:t>
            </a:r>
            <a:r>
              <a:rPr lang="en-US" smtClean="0"/>
              <a:t>management</a:t>
            </a:r>
            <a:endParaRPr lang="en-US" dirty="0"/>
          </a:p>
          <a:p>
            <a:r>
              <a:rPr lang="en-US" sz="3200" dirty="0" smtClean="0"/>
              <a:t>Implement a Secure Development Lifecycle</a:t>
            </a:r>
          </a:p>
          <a:p>
            <a:pPr lvl="1"/>
            <a:r>
              <a:rPr lang="en-US" sz="2800" dirty="0" smtClean="0">
                <a:hlinkClick r:id="rId2"/>
              </a:rPr>
              <a:t>http://microsoft.com/sdl</a:t>
            </a:r>
            <a:endParaRPr lang="en-US" sz="2800" dirty="0" smtClean="0"/>
          </a:p>
          <a:p>
            <a:pPr lvl="1"/>
            <a:r>
              <a:rPr lang="en-US" dirty="0" smtClean="0"/>
              <a:t>Keep track of the cyber supply chain</a:t>
            </a:r>
          </a:p>
          <a:p>
            <a:pPr lvl="1"/>
            <a:r>
              <a:rPr lang="en-US" dirty="0" smtClean="0"/>
              <a:t>Work out an incident response plan that includes updates</a:t>
            </a:r>
          </a:p>
          <a:p>
            <a:r>
              <a:rPr lang="en-US" sz="3200" dirty="0" smtClean="0"/>
              <a:t>Leverage industry best practices for defense-in-depth</a:t>
            </a:r>
          </a:p>
          <a:p>
            <a:pPr lvl="1"/>
            <a:r>
              <a:rPr lang="en-US" dirty="0" smtClean="0"/>
              <a:t>Select device platforms by best balance between feature and security capabilities for your scenario and budget.</a:t>
            </a:r>
          </a:p>
          <a:p>
            <a:pPr lvl="1"/>
            <a:r>
              <a:rPr lang="en-US" dirty="0" smtClean="0"/>
              <a:t>Leverage best practice network design, but don’t just trust the network. </a:t>
            </a:r>
          </a:p>
          <a:p>
            <a:pPr lvl="1"/>
            <a:r>
              <a:rPr lang="en-US" dirty="0" smtClean="0"/>
              <a:t>Establish security boundaries at the application layer</a:t>
            </a:r>
          </a:p>
        </p:txBody>
      </p:sp>
      <p:sp>
        <p:nvSpPr>
          <p:cNvPr id="2" name="Title 1"/>
          <p:cNvSpPr>
            <a:spLocks noGrp="1"/>
          </p:cNvSpPr>
          <p:nvPr>
            <p:ph type="title"/>
          </p:nvPr>
        </p:nvSpPr>
        <p:spPr/>
        <p:txBody>
          <a:bodyPr/>
          <a:lstStyle/>
          <a:p>
            <a:r>
              <a:rPr lang="en-US" dirty="0" smtClean="0"/>
              <a:t>Call to Action!</a:t>
            </a:r>
            <a:endParaRPr lang="en-US" dirty="0"/>
          </a:p>
        </p:txBody>
      </p:sp>
    </p:spTree>
    <p:extLst>
      <p:ext uri="{BB962C8B-B14F-4D97-AF65-F5344CB8AC3E}">
        <p14:creationId xmlns:p14="http://schemas.microsoft.com/office/powerpoint/2010/main" val="4348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200876"/>
          </a:xfrm>
        </p:spPr>
        <p:txBody>
          <a:bodyPr/>
          <a:lstStyle/>
          <a:p>
            <a:r>
              <a:rPr lang="en-US" sz="3200" dirty="0"/>
              <a:t>Build on the Azure IoT Suite and IoT Hub</a:t>
            </a:r>
          </a:p>
          <a:p>
            <a:pPr lvl="1"/>
            <a:r>
              <a:rPr lang="en-US" dirty="0"/>
              <a:t>Secure, Service Assisted, Bi-Directional Communication</a:t>
            </a:r>
          </a:p>
          <a:p>
            <a:pPr lvl="1"/>
            <a:r>
              <a:rPr lang="en-US" dirty="0" smtClean="0"/>
              <a:t>Hyper-Scale </a:t>
            </a:r>
            <a:r>
              <a:rPr lang="en-US" dirty="0"/>
              <a:t>Device Identity </a:t>
            </a:r>
            <a:r>
              <a:rPr lang="en-US" dirty="0" smtClean="0"/>
              <a:t>Management</a:t>
            </a:r>
          </a:p>
          <a:p>
            <a:pPr lvl="1"/>
            <a:r>
              <a:rPr lang="en-US" dirty="0" smtClean="0"/>
              <a:t>Device Management Foundation</a:t>
            </a:r>
          </a:p>
          <a:p>
            <a:r>
              <a:rPr lang="en-US" sz="3200" dirty="0" smtClean="0"/>
              <a:t>Review our platform principles and certifications</a:t>
            </a:r>
          </a:p>
          <a:p>
            <a:pPr lvl="1"/>
            <a:r>
              <a:rPr lang="en-US" dirty="0"/>
              <a:t>Azure Trust Center </a:t>
            </a:r>
            <a:r>
              <a:rPr lang="en-US" dirty="0">
                <a:hlinkClick r:id="rId2"/>
              </a:rPr>
              <a:t>http://azure.microsoft.com/en-us/support/trust-center</a:t>
            </a:r>
            <a:r>
              <a:rPr lang="en-US" dirty="0" smtClean="0">
                <a:hlinkClick r:id="rId2"/>
              </a:rPr>
              <a:t>/</a:t>
            </a:r>
            <a:r>
              <a:rPr lang="en-US" dirty="0" smtClean="0"/>
              <a:t> </a:t>
            </a:r>
          </a:p>
          <a:p>
            <a:pPr lvl="1"/>
            <a:endParaRPr lang="en-US" dirty="0"/>
          </a:p>
        </p:txBody>
      </p:sp>
      <p:sp>
        <p:nvSpPr>
          <p:cNvPr id="2" name="Title 1"/>
          <p:cNvSpPr>
            <a:spLocks noGrp="1"/>
          </p:cNvSpPr>
          <p:nvPr>
            <p:ph type="title"/>
          </p:nvPr>
        </p:nvSpPr>
        <p:spPr/>
        <p:txBody>
          <a:bodyPr/>
          <a:lstStyle/>
          <a:p>
            <a:r>
              <a:rPr lang="en-US" dirty="0" smtClean="0"/>
              <a:t>Call to Action!</a:t>
            </a:r>
            <a:endParaRPr lang="en-US" dirty="0"/>
          </a:p>
        </p:txBody>
      </p:sp>
      <p:sp>
        <p:nvSpPr>
          <p:cNvPr id="3" name="Rectangle 2"/>
          <p:cNvSpPr/>
          <p:nvPr/>
        </p:nvSpPr>
        <p:spPr>
          <a:xfrm>
            <a:off x="960437" y="4106862"/>
            <a:ext cx="8763000" cy="2615355"/>
          </a:xfrm>
          <a:prstGeom prst="rect">
            <a:avLst/>
          </a:prstGeom>
        </p:spPr>
        <p:style>
          <a:lnRef idx="2">
            <a:schemeClr val="dk1"/>
          </a:lnRef>
          <a:fillRef idx="1">
            <a:schemeClr val="lt1"/>
          </a:fillRef>
          <a:effectRef idx="0">
            <a:schemeClr val="dk1"/>
          </a:effectRef>
          <a:fontRef idx="minor">
            <a:schemeClr val="dk1"/>
          </a:fontRef>
        </p:style>
        <p:txBody>
          <a:bodyPr wrap="square" numCol="3">
            <a:normAutofit/>
          </a:bodyPr>
          <a:lstStyle/>
          <a:p>
            <a:r>
              <a:rPr lang="en-US" sz="2000" dirty="0">
                <a:solidFill>
                  <a:prstClr val="black"/>
                </a:solidFill>
              </a:rPr>
              <a:t>ISO 27001/27002</a:t>
            </a:r>
          </a:p>
          <a:p>
            <a:r>
              <a:rPr lang="en-US" sz="2000" dirty="0">
                <a:solidFill>
                  <a:prstClr val="black"/>
                </a:solidFill>
              </a:rPr>
              <a:t>SOC 1/SSAE 16/ISAE 3402 and SOC 2</a:t>
            </a:r>
          </a:p>
          <a:p>
            <a:r>
              <a:rPr lang="en-US" sz="2000" dirty="0">
                <a:solidFill>
                  <a:prstClr val="black"/>
                </a:solidFill>
              </a:rPr>
              <a:t>Cloud Security Alliance CCM</a:t>
            </a:r>
          </a:p>
          <a:p>
            <a:r>
              <a:rPr lang="en-US" sz="2000" dirty="0" err="1">
                <a:solidFill>
                  <a:prstClr val="black"/>
                </a:solidFill>
              </a:rPr>
              <a:t>FedRAMP</a:t>
            </a:r>
            <a:endParaRPr lang="en-US" sz="2000" dirty="0">
              <a:solidFill>
                <a:prstClr val="black"/>
              </a:solidFill>
            </a:endParaRPr>
          </a:p>
          <a:p>
            <a:r>
              <a:rPr lang="en-US" sz="2000" dirty="0">
                <a:solidFill>
                  <a:prstClr val="black"/>
                </a:solidFill>
              </a:rPr>
              <a:t>FISMA</a:t>
            </a:r>
          </a:p>
          <a:p>
            <a:r>
              <a:rPr lang="en-US" sz="2000" dirty="0">
                <a:solidFill>
                  <a:prstClr val="black"/>
                </a:solidFill>
              </a:rPr>
              <a:t>FBI CJIS (Azure Government)</a:t>
            </a:r>
          </a:p>
          <a:p>
            <a:r>
              <a:rPr lang="en-US" sz="2000" dirty="0">
                <a:solidFill>
                  <a:prstClr val="black"/>
                </a:solidFill>
              </a:rPr>
              <a:t>PCI DSS Level 1</a:t>
            </a:r>
          </a:p>
          <a:p>
            <a:r>
              <a:rPr lang="en-US" sz="2000" dirty="0">
                <a:solidFill>
                  <a:prstClr val="black"/>
                </a:solidFill>
              </a:rPr>
              <a:t>United Kingdom G-Cloud</a:t>
            </a:r>
          </a:p>
          <a:p>
            <a:r>
              <a:rPr lang="en-US" sz="2000" dirty="0">
                <a:solidFill>
                  <a:prstClr val="black"/>
                </a:solidFill>
              </a:rPr>
              <a:t>Australian Government IRAP</a:t>
            </a:r>
          </a:p>
          <a:p>
            <a:r>
              <a:rPr lang="en-US" sz="2000" dirty="0">
                <a:solidFill>
                  <a:prstClr val="black"/>
                </a:solidFill>
              </a:rPr>
              <a:t>Singapore MTCS Standard</a:t>
            </a:r>
          </a:p>
          <a:p>
            <a:r>
              <a:rPr lang="en-US" sz="2000" dirty="0">
                <a:solidFill>
                  <a:prstClr val="black"/>
                </a:solidFill>
              </a:rPr>
              <a:t>HIPAA</a:t>
            </a:r>
          </a:p>
          <a:p>
            <a:r>
              <a:rPr lang="en-US" sz="2000" dirty="0">
                <a:solidFill>
                  <a:prstClr val="black"/>
                </a:solidFill>
              </a:rPr>
              <a:t>CDSA</a:t>
            </a:r>
          </a:p>
          <a:p>
            <a:r>
              <a:rPr lang="en-US" sz="2000" dirty="0">
                <a:solidFill>
                  <a:prstClr val="black"/>
                </a:solidFill>
              </a:rPr>
              <a:t>EU Model Clauses</a:t>
            </a:r>
          </a:p>
          <a:p>
            <a:r>
              <a:rPr lang="en-US" sz="2000" dirty="0">
                <a:solidFill>
                  <a:prstClr val="black"/>
                </a:solidFill>
              </a:rPr>
              <a:t>Food and Drug Administration 21 CFR Part 11</a:t>
            </a:r>
          </a:p>
          <a:p>
            <a:r>
              <a:rPr lang="en-US" sz="2000" dirty="0">
                <a:solidFill>
                  <a:prstClr val="black"/>
                </a:solidFill>
              </a:rPr>
              <a:t>FERPA</a:t>
            </a:r>
          </a:p>
          <a:p>
            <a:r>
              <a:rPr lang="en-US" sz="2000" dirty="0">
                <a:solidFill>
                  <a:prstClr val="black"/>
                </a:solidFill>
              </a:rPr>
              <a:t>FIPS 140-2</a:t>
            </a:r>
          </a:p>
          <a:p>
            <a:r>
              <a:rPr lang="en-US" sz="2000" dirty="0">
                <a:solidFill>
                  <a:prstClr val="black"/>
                </a:solidFill>
              </a:rPr>
              <a:t>CCCPPF</a:t>
            </a:r>
          </a:p>
          <a:p>
            <a:r>
              <a:rPr lang="en-US" sz="2000" dirty="0">
                <a:solidFill>
                  <a:prstClr val="black"/>
                </a:solidFill>
              </a:rPr>
              <a:t>MLPS</a:t>
            </a:r>
          </a:p>
        </p:txBody>
      </p:sp>
    </p:spTree>
    <p:extLst>
      <p:ext uri="{BB962C8B-B14F-4D97-AF65-F5344CB8AC3E}">
        <p14:creationId xmlns:p14="http://schemas.microsoft.com/office/powerpoint/2010/main" val="176266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a:xfrm>
            <a:off x="4254898" y="1278498"/>
            <a:ext cx="4560322" cy="5342964"/>
          </a:xfrm>
          <a:prstGeom prst="rect">
            <a:avLst/>
          </a:prstGeom>
          <a:noFill/>
          <a:ln w="28575">
            <a:solidFill>
              <a:schemeClr val="tx2">
                <a:lumMod val="40000"/>
                <a:lumOff val="60000"/>
              </a:schemeClr>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t"/>
          <a:lstStyle/>
          <a:p>
            <a:pPr algn="ctr"/>
            <a:endParaRPr lang="de-DE" sz="2040" dirty="0" smtClean="0">
              <a:solidFill>
                <a:prstClr val="black"/>
              </a:solidFill>
              <a:cs typeface="Segoe UI" panose="020B0502040204020203" pitchFamily="34" charset="0"/>
            </a:endParaRPr>
          </a:p>
          <a:p>
            <a:pPr algn="ctr"/>
            <a:r>
              <a:rPr lang="de-DE" sz="2040" dirty="0" smtClean="0">
                <a:solidFill>
                  <a:prstClr val="black"/>
                </a:solidFill>
                <a:cs typeface="Segoe UI" panose="020B0502040204020203" pitchFamily="34" charset="0"/>
              </a:rPr>
              <a:t>Internet</a:t>
            </a:r>
            <a:endParaRPr lang="en-US" sz="2040" dirty="0">
              <a:solidFill>
                <a:prstClr val="black"/>
              </a:solidFill>
              <a:cs typeface="Segoe UI" panose="020B0502040204020203" pitchFamily="34" charset="0"/>
            </a:endParaRPr>
          </a:p>
        </p:txBody>
      </p:sp>
      <p:sp>
        <p:nvSpPr>
          <p:cNvPr id="102" name="Rectangle 101"/>
          <p:cNvSpPr/>
          <p:nvPr/>
        </p:nvSpPr>
        <p:spPr>
          <a:xfrm>
            <a:off x="45207" y="2198770"/>
            <a:ext cx="7853180" cy="800626"/>
          </a:xfrm>
          <a:prstGeom prst="rect">
            <a:avLst/>
          </a:prstGeom>
          <a:solidFill>
            <a:schemeClr val="bg2">
              <a:lumMod val="95000"/>
            </a:schemeClr>
          </a:solidFill>
          <a:ln w="28575">
            <a:solidFill>
              <a:schemeClr val="accent4"/>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t"/>
          <a:lstStyle/>
          <a:p>
            <a:pPr algn="r"/>
            <a:r>
              <a:rPr lang="de-DE" dirty="0" smtClean="0">
                <a:solidFill>
                  <a:prstClr val="black"/>
                </a:solidFill>
                <a:cs typeface="Segoe UI" panose="020B0502040204020203" pitchFamily="34" charset="0"/>
              </a:rPr>
              <a:t>ISP</a:t>
            </a:r>
            <a:endParaRPr lang="en-US" dirty="0">
              <a:solidFill>
                <a:prstClr val="black"/>
              </a:solidFill>
              <a:cs typeface="Segoe UI" panose="020B0502040204020203" pitchFamily="34" charset="0"/>
            </a:endParaRPr>
          </a:p>
        </p:txBody>
      </p:sp>
      <p:sp>
        <p:nvSpPr>
          <p:cNvPr id="101" name="Rectangle 100"/>
          <p:cNvSpPr/>
          <p:nvPr/>
        </p:nvSpPr>
        <p:spPr>
          <a:xfrm>
            <a:off x="46036" y="3259058"/>
            <a:ext cx="7878567" cy="2752804"/>
          </a:xfrm>
          <a:prstGeom prst="rect">
            <a:avLst/>
          </a:prstGeom>
          <a:solidFill>
            <a:schemeClr val="bg2">
              <a:lumMod val="95000"/>
            </a:schemeClr>
          </a:solidFill>
          <a:ln w="28575">
            <a:solidFill>
              <a:srgbClr val="FFFF00"/>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b"/>
          <a:lstStyle/>
          <a:p>
            <a:pPr algn="r"/>
            <a:r>
              <a:rPr lang="de-DE" dirty="0" smtClean="0">
                <a:solidFill>
                  <a:prstClr val="black"/>
                </a:solidFill>
                <a:cs typeface="Segoe UI" panose="020B0502040204020203" pitchFamily="34" charset="0"/>
              </a:rPr>
              <a:t>(Mobile) Network Operators</a:t>
            </a:r>
            <a:endParaRPr lang="en-US" dirty="0">
              <a:solidFill>
                <a:prstClr val="black"/>
              </a:solidFill>
              <a:cs typeface="Segoe UI" panose="020B0502040204020203" pitchFamily="34" charset="0"/>
            </a:endParaRPr>
          </a:p>
        </p:txBody>
      </p:sp>
      <p:sp>
        <p:nvSpPr>
          <p:cNvPr id="55" name="Rectangle 54"/>
          <p:cNvSpPr/>
          <p:nvPr/>
        </p:nvSpPr>
        <p:spPr>
          <a:xfrm>
            <a:off x="1079430" y="2278964"/>
            <a:ext cx="5562007" cy="2970898"/>
          </a:xfrm>
          <a:prstGeom prst="rect">
            <a:avLst/>
          </a:prstGeom>
          <a:solidFill>
            <a:schemeClr val="accent2">
              <a:lumMod val="20000"/>
              <a:lumOff val="80000"/>
            </a:schemeClr>
          </a:solidFill>
          <a:ln w="28575">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t"/>
          <a:lstStyle/>
          <a:p>
            <a:pPr algn="r"/>
            <a:endParaRPr lang="de-DE" dirty="0" smtClean="0">
              <a:solidFill>
                <a:prstClr val="black"/>
              </a:solidFill>
              <a:cs typeface="Segoe UI" panose="020B0502040204020203" pitchFamily="34" charset="0"/>
            </a:endParaRPr>
          </a:p>
        </p:txBody>
      </p:sp>
      <p:sp>
        <p:nvSpPr>
          <p:cNvPr id="81" name="Rectangle 80"/>
          <p:cNvSpPr/>
          <p:nvPr/>
        </p:nvSpPr>
        <p:spPr>
          <a:xfrm>
            <a:off x="92648" y="2430462"/>
            <a:ext cx="1535567" cy="3110638"/>
          </a:xfrm>
          <a:prstGeom prst="rect">
            <a:avLst/>
          </a:prstGeom>
          <a:solidFill>
            <a:schemeClr val="accent5">
              <a:lumMod val="20000"/>
              <a:lumOff val="80000"/>
            </a:schemeClr>
          </a:solidFill>
          <a:ln w="28575">
            <a:solidFill>
              <a:srgbClr val="FF0000"/>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b"/>
          <a:lstStyle/>
          <a:p>
            <a:r>
              <a:rPr lang="de-DE" dirty="0" smtClean="0">
                <a:solidFill>
                  <a:prstClr val="black"/>
                </a:solidFill>
                <a:cs typeface="Segoe UI" panose="020B0502040204020203" pitchFamily="34" charset="0"/>
              </a:rPr>
              <a:t>Personal Environment and Networks</a:t>
            </a:r>
            <a:endParaRPr lang="en-US" dirty="0">
              <a:solidFill>
                <a:prstClr val="black"/>
              </a:solidFill>
              <a:cs typeface="Segoe UI" panose="020B0502040204020203" pitchFamily="34" charset="0"/>
            </a:endParaRPr>
          </a:p>
        </p:txBody>
      </p:sp>
      <p:sp>
        <p:nvSpPr>
          <p:cNvPr id="5" name="Title 4"/>
          <p:cNvSpPr>
            <a:spLocks noGrp="1"/>
          </p:cNvSpPr>
          <p:nvPr>
            <p:ph type="title"/>
          </p:nvPr>
        </p:nvSpPr>
        <p:spPr/>
        <p:txBody>
          <a:bodyPr/>
          <a:lstStyle/>
          <a:p>
            <a:r>
              <a:rPr lang="de-DE" dirty="0" err="1" smtClean="0"/>
              <a:t>Connected</a:t>
            </a:r>
            <a:r>
              <a:rPr lang="de-DE" dirty="0" smtClean="0"/>
              <a:t> Things</a:t>
            </a:r>
            <a:endParaRPr lang="en-US" dirty="0"/>
          </a:p>
        </p:txBody>
      </p:sp>
      <p:sp>
        <p:nvSpPr>
          <p:cNvPr id="9" name="Rectangle 8"/>
          <p:cNvSpPr/>
          <p:nvPr/>
        </p:nvSpPr>
        <p:spPr>
          <a:xfrm>
            <a:off x="1474903" y="3641882"/>
            <a:ext cx="755703" cy="692727"/>
          </a:xfrm>
          <a:prstGeom prst="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10" name="Rectangle 9"/>
          <p:cNvSpPr/>
          <p:nvPr/>
        </p:nvSpPr>
        <p:spPr>
          <a:xfrm>
            <a:off x="2605542" y="4725211"/>
            <a:ext cx="755703" cy="692727"/>
          </a:xfrm>
          <a:prstGeom prst="rect">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sp>
        <p:nvSpPr>
          <p:cNvPr id="11" name="Rectangle 10"/>
          <p:cNvSpPr/>
          <p:nvPr/>
        </p:nvSpPr>
        <p:spPr>
          <a:xfrm>
            <a:off x="2606580" y="2781186"/>
            <a:ext cx="755703" cy="692727"/>
          </a:xfrm>
          <a:prstGeom prst="rect">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de-DE" sz="1600" dirty="0" smtClean="0">
                <a:solidFill>
                  <a:prstClr val="black"/>
                </a:solidFill>
                <a:cs typeface="Segoe UI" panose="020B0502040204020203" pitchFamily="34" charset="0"/>
              </a:rPr>
              <a:t>Device</a:t>
            </a:r>
            <a:endParaRPr lang="en-US" sz="1600" dirty="0">
              <a:solidFill>
                <a:prstClr val="black"/>
              </a:solidFill>
              <a:cs typeface="Segoe UI" panose="020B0502040204020203" pitchFamily="34" charset="0"/>
            </a:endParaRPr>
          </a:p>
        </p:txBody>
      </p:sp>
      <p:cxnSp>
        <p:nvCxnSpPr>
          <p:cNvPr id="13" name="Curved Connector 12"/>
          <p:cNvCxnSpPr>
            <a:stCxn id="11" idx="1"/>
            <a:endCxn id="9" idx="0"/>
          </p:cNvCxnSpPr>
          <p:nvPr/>
        </p:nvCxnSpPr>
        <p:spPr>
          <a:xfrm rot="10800000" flipV="1">
            <a:off x="1852756" y="3127550"/>
            <a:ext cx="753825" cy="514332"/>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9" idx="2"/>
            <a:endCxn id="10" idx="1"/>
          </p:cNvCxnSpPr>
          <p:nvPr/>
        </p:nvCxnSpPr>
        <p:spPr>
          <a:xfrm rot="16200000" flipH="1">
            <a:off x="1860665" y="4326698"/>
            <a:ext cx="736966" cy="75278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0" idx="3"/>
            <a:endCxn id="20" idx="2"/>
          </p:cNvCxnSpPr>
          <p:nvPr/>
        </p:nvCxnSpPr>
        <p:spPr>
          <a:xfrm flipV="1">
            <a:off x="3361245" y="4339828"/>
            <a:ext cx="690629" cy="731747"/>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674022" y="3647101"/>
            <a:ext cx="755703" cy="692727"/>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Device</a:t>
            </a:r>
            <a:endParaRPr lang="en-US" sz="1600" dirty="0">
              <a:solidFill>
                <a:prstClr val="white"/>
              </a:solidFill>
              <a:cs typeface="Segoe UI" panose="020B0502040204020203" pitchFamily="34" charset="0"/>
            </a:endParaRPr>
          </a:p>
        </p:txBody>
      </p:sp>
      <p:cxnSp>
        <p:nvCxnSpPr>
          <p:cNvPr id="23" name="Curved Connector 22"/>
          <p:cNvCxnSpPr>
            <a:stCxn id="20" idx="0"/>
            <a:endCxn id="11" idx="3"/>
          </p:cNvCxnSpPr>
          <p:nvPr/>
        </p:nvCxnSpPr>
        <p:spPr>
          <a:xfrm rot="16200000" flipV="1">
            <a:off x="3447304" y="3042530"/>
            <a:ext cx="519551" cy="689591"/>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1" idx="2"/>
            <a:endCxn id="10" idx="0"/>
          </p:cNvCxnSpPr>
          <p:nvPr/>
        </p:nvCxnSpPr>
        <p:spPr>
          <a:xfrm flipH="1">
            <a:off x="2983394" y="3473913"/>
            <a:ext cx="1038" cy="12512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2777377" y="1387989"/>
            <a:ext cx="236942" cy="589846"/>
            <a:chOff x="5227636" y="1212849"/>
            <a:chExt cx="304801" cy="836613"/>
          </a:xfrm>
        </p:grpSpPr>
        <p:sp>
          <p:nvSpPr>
            <p:cNvPr id="57" name="Oval 56"/>
            <p:cNvSpPr/>
            <p:nvPr/>
          </p:nvSpPr>
          <p:spPr>
            <a:xfrm>
              <a:off x="5227637" y="1212849"/>
              <a:ext cx="304800" cy="303213"/>
            </a:xfrm>
            <a:prstGeom prst="ellipse">
              <a:avLst/>
            </a:prstGeom>
            <a:noFill/>
            <a:ln w="19050"/>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59" name="Straight Connector 58"/>
            <p:cNvCxnSpPr>
              <a:stCxn id="57" idx="4"/>
            </p:cNvCxnSpPr>
            <p:nvPr/>
          </p:nvCxnSpPr>
          <p:spPr>
            <a:xfrm>
              <a:off x="5380037" y="1516062"/>
              <a:ext cx="0" cy="3810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52276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3800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227636" y="1630362"/>
              <a:ext cx="152401" cy="1143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380037" y="1636442"/>
              <a:ext cx="152400" cy="952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9" name="Curved Connector 25"/>
          <p:cNvCxnSpPr>
            <a:stCxn id="73" idx="4"/>
            <a:endCxn id="11" idx="0"/>
          </p:cNvCxnSpPr>
          <p:nvPr/>
        </p:nvCxnSpPr>
        <p:spPr>
          <a:xfrm>
            <a:off x="2984430" y="2042232"/>
            <a:ext cx="2" cy="738954"/>
          </a:xfrm>
          <a:prstGeom prst="straightConnector1">
            <a:avLst/>
          </a:prstGeom>
          <a:ln w="38100">
            <a:solidFill>
              <a:srgbClr val="E3008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870130" y="1831484"/>
            <a:ext cx="228600" cy="210748"/>
          </a:xfrm>
          <a:prstGeom prst="ellipse">
            <a:avLst/>
          </a:prstGeom>
          <a:no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75" name="Curved Connector 25"/>
          <p:cNvCxnSpPr>
            <a:stCxn id="73" idx="6"/>
          </p:cNvCxnSpPr>
          <p:nvPr/>
        </p:nvCxnSpPr>
        <p:spPr>
          <a:xfrm>
            <a:off x="3098730" y="1936858"/>
            <a:ext cx="1181101" cy="1609791"/>
          </a:xfrm>
          <a:prstGeom prst="curvedConnector2">
            <a:avLst/>
          </a:prstGeom>
          <a:ln w="38100">
            <a:solidFill>
              <a:srgbClr val="E3008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963938" y="2696586"/>
            <a:ext cx="920915" cy="822808"/>
          </a:xfrm>
          <a:prstGeom prst="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1600" dirty="0" smtClean="0">
                <a:solidFill>
                  <a:prstClr val="white"/>
                </a:solidFill>
                <a:cs typeface="Segoe UI" panose="020B0502040204020203" pitchFamily="34" charset="0"/>
              </a:rPr>
              <a:t>Field Gateway</a:t>
            </a:r>
            <a:endParaRPr lang="en-US" sz="1600" dirty="0">
              <a:solidFill>
                <a:prstClr val="white"/>
              </a:solidFill>
              <a:cs typeface="Segoe UI" panose="020B0502040204020203" pitchFamily="34" charset="0"/>
            </a:endParaRPr>
          </a:p>
        </p:txBody>
      </p:sp>
      <p:cxnSp>
        <p:nvCxnSpPr>
          <p:cNvPr id="79" name="Curved Connector 78"/>
          <p:cNvCxnSpPr>
            <a:stCxn id="82" idx="3"/>
            <a:endCxn id="9" idx="1"/>
          </p:cNvCxnSpPr>
          <p:nvPr/>
        </p:nvCxnSpPr>
        <p:spPr>
          <a:xfrm>
            <a:off x="860032" y="2991134"/>
            <a:ext cx="614871" cy="997112"/>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8385220" y="2092508"/>
            <a:ext cx="3733800" cy="3995554"/>
          </a:xfrm>
          <a:prstGeom prst="rect">
            <a:avLst/>
          </a:prstGeom>
          <a:solidFill>
            <a:schemeClr val="bg1">
              <a:lumMod val="95000"/>
            </a:schemeClr>
          </a:solidFill>
          <a:ln w="28575">
            <a:solidFill>
              <a:schemeClr val="accent2"/>
            </a:solidFill>
            <a:prstDash val="sysDot"/>
          </a:ln>
        </p:spPr>
        <p:style>
          <a:lnRef idx="1">
            <a:schemeClr val="accent5"/>
          </a:lnRef>
          <a:fillRef idx="3">
            <a:schemeClr val="accent5"/>
          </a:fillRef>
          <a:effectRef idx="2">
            <a:schemeClr val="accent5"/>
          </a:effectRef>
          <a:fontRef idx="minor">
            <a:schemeClr val="lt1"/>
          </a:fontRef>
        </p:style>
        <p:txBody>
          <a:bodyPr lIns="91440" tIns="91440" rIns="91440" bIns="91440" rtlCol="0" anchor="b"/>
          <a:lstStyle/>
          <a:p>
            <a:pPr algn="r"/>
            <a:r>
              <a:rPr lang="de-DE" dirty="0" smtClean="0">
                <a:solidFill>
                  <a:prstClr val="black"/>
                </a:solidFill>
                <a:cs typeface="Segoe UI" panose="020B0502040204020203" pitchFamily="34" charset="0"/>
              </a:rPr>
              <a:t>Cloud Systems</a:t>
            </a:r>
            <a:endParaRPr lang="en-US" dirty="0">
              <a:solidFill>
                <a:prstClr val="black"/>
              </a:solidFill>
              <a:cs typeface="Segoe UI" panose="020B0502040204020203" pitchFamily="34" charset="0"/>
            </a:endParaRPr>
          </a:p>
        </p:txBody>
      </p:sp>
      <p:sp>
        <p:nvSpPr>
          <p:cNvPr id="82" name="Rectangle 81"/>
          <p:cNvSpPr/>
          <p:nvPr/>
        </p:nvSpPr>
        <p:spPr>
          <a:xfrm>
            <a:off x="315944" y="2723209"/>
            <a:ext cx="544088" cy="535849"/>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Device</a:t>
            </a:r>
            <a:endParaRPr lang="en-US" sz="1400" dirty="0">
              <a:solidFill>
                <a:prstClr val="black"/>
              </a:solidFill>
              <a:cs typeface="Segoe UI" panose="020B0502040204020203" pitchFamily="34" charset="0"/>
            </a:endParaRPr>
          </a:p>
        </p:txBody>
      </p:sp>
      <p:cxnSp>
        <p:nvCxnSpPr>
          <p:cNvPr id="86" name="Curved Connector 85"/>
          <p:cNvCxnSpPr>
            <a:stCxn id="20" idx="3"/>
            <a:endCxn id="78" idx="1"/>
          </p:cNvCxnSpPr>
          <p:nvPr/>
        </p:nvCxnSpPr>
        <p:spPr>
          <a:xfrm flipV="1">
            <a:off x="4429725" y="3107990"/>
            <a:ext cx="1534213" cy="885475"/>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8562892" y="3275417"/>
            <a:ext cx="1013006" cy="1459869"/>
          </a:xfrm>
          <a:prstGeom prst="rect">
            <a:avLst/>
          </a:prstGeom>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de-DE" dirty="0" smtClean="0">
                <a:solidFill>
                  <a:prstClr val="black"/>
                </a:solidFill>
                <a:cs typeface="Segoe UI" panose="020B0502040204020203" pitchFamily="34" charset="0"/>
              </a:rPr>
              <a:t>Cloud Gateway</a:t>
            </a:r>
            <a:endParaRPr lang="en-US" dirty="0">
              <a:solidFill>
                <a:prstClr val="black"/>
              </a:solidFill>
              <a:cs typeface="Segoe UI" panose="020B0502040204020203" pitchFamily="34" charset="0"/>
            </a:endParaRPr>
          </a:p>
        </p:txBody>
      </p:sp>
      <p:sp>
        <p:nvSpPr>
          <p:cNvPr id="97" name="Rectangle 96"/>
          <p:cNvSpPr/>
          <p:nvPr/>
        </p:nvSpPr>
        <p:spPr>
          <a:xfrm>
            <a:off x="315944" y="3422577"/>
            <a:ext cx="544088" cy="535849"/>
          </a:xfrm>
          <a:prstGeom prst="rect">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de-DE" sz="1400" dirty="0" smtClean="0">
                <a:solidFill>
                  <a:prstClr val="black"/>
                </a:solidFill>
                <a:cs typeface="Segoe UI" panose="020B0502040204020203" pitchFamily="34" charset="0"/>
              </a:rPr>
              <a:t>Device</a:t>
            </a:r>
            <a:endParaRPr lang="en-US" sz="1400" dirty="0">
              <a:solidFill>
                <a:prstClr val="black"/>
              </a:solidFill>
              <a:cs typeface="Segoe UI" panose="020B0502040204020203" pitchFamily="34" charset="0"/>
            </a:endParaRPr>
          </a:p>
        </p:txBody>
      </p:sp>
      <p:cxnSp>
        <p:nvCxnSpPr>
          <p:cNvPr id="98" name="Curved Connector 97"/>
          <p:cNvCxnSpPr>
            <a:stCxn id="97" idx="3"/>
            <a:endCxn id="9" idx="1"/>
          </p:cNvCxnSpPr>
          <p:nvPr/>
        </p:nvCxnSpPr>
        <p:spPr>
          <a:xfrm>
            <a:off x="860032" y="3690502"/>
            <a:ext cx="614871" cy="297744"/>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rot="7400291">
            <a:off x="6820857" y="3312770"/>
            <a:ext cx="354186" cy="329946"/>
            <a:chOff x="4057051" y="6291516"/>
            <a:chExt cx="674802" cy="577145"/>
          </a:xfrm>
        </p:grpSpPr>
        <p:sp>
          <p:nvSpPr>
            <p:cNvPr id="109" name="Block Arc 108"/>
            <p:cNvSpPr/>
            <p:nvPr/>
          </p:nvSpPr>
          <p:spPr>
            <a:xfrm>
              <a:off x="4140958" y="6411461"/>
              <a:ext cx="506988" cy="457200"/>
            </a:xfrm>
            <a:prstGeom prst="blockArc">
              <a:avLst>
                <a:gd name="adj1" fmla="val 11323603"/>
                <a:gd name="adj2" fmla="val 0"/>
                <a:gd name="adj3" fmla="val 15071"/>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nvGrpSpPr>
            <p:cNvPr id="110" name="Group 109"/>
            <p:cNvGrpSpPr/>
            <p:nvPr/>
          </p:nvGrpSpPr>
          <p:grpSpPr>
            <a:xfrm>
              <a:off x="4057051" y="6291516"/>
              <a:ext cx="674802" cy="553212"/>
              <a:chOff x="4057051" y="6291516"/>
              <a:chExt cx="674802" cy="553212"/>
            </a:xfrm>
          </p:grpSpPr>
          <p:sp>
            <p:nvSpPr>
              <p:cNvPr id="111" name="Oval 110"/>
              <p:cNvSpPr/>
              <p:nvPr/>
            </p:nvSpPr>
            <p:spPr>
              <a:xfrm>
                <a:off x="4279831" y="6545262"/>
                <a:ext cx="229242" cy="228600"/>
              </a:xfrm>
              <a:prstGeom prst="ellipse">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12" name="Block Arc 111"/>
              <p:cNvSpPr/>
              <p:nvPr/>
            </p:nvSpPr>
            <p:spPr>
              <a:xfrm>
                <a:off x="4057051" y="6291516"/>
                <a:ext cx="674802" cy="553212"/>
              </a:xfrm>
              <a:prstGeom prst="blockArc">
                <a:avLst>
                  <a:gd name="adj1" fmla="val 11436828"/>
                  <a:gd name="adj2" fmla="val 21113766"/>
                  <a:gd name="adj3" fmla="val 11056"/>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grpSp>
      <p:grpSp>
        <p:nvGrpSpPr>
          <p:cNvPr id="113" name="Group 112"/>
          <p:cNvGrpSpPr/>
          <p:nvPr/>
        </p:nvGrpSpPr>
        <p:grpSpPr>
          <a:xfrm rot="7400291">
            <a:off x="3072092" y="5418674"/>
            <a:ext cx="354186" cy="329946"/>
            <a:chOff x="4057051" y="6291516"/>
            <a:chExt cx="674802" cy="577145"/>
          </a:xfrm>
        </p:grpSpPr>
        <p:sp>
          <p:nvSpPr>
            <p:cNvPr id="114" name="Block Arc 113"/>
            <p:cNvSpPr/>
            <p:nvPr/>
          </p:nvSpPr>
          <p:spPr>
            <a:xfrm>
              <a:off x="4140958" y="6411461"/>
              <a:ext cx="506988" cy="457200"/>
            </a:xfrm>
            <a:prstGeom prst="blockArc">
              <a:avLst>
                <a:gd name="adj1" fmla="val 11323603"/>
                <a:gd name="adj2" fmla="val 0"/>
                <a:gd name="adj3" fmla="val 15071"/>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nvGrpSpPr>
            <p:cNvPr id="115" name="Group 114"/>
            <p:cNvGrpSpPr/>
            <p:nvPr/>
          </p:nvGrpSpPr>
          <p:grpSpPr>
            <a:xfrm>
              <a:off x="4057051" y="6291516"/>
              <a:ext cx="674802" cy="553212"/>
              <a:chOff x="4057051" y="6291516"/>
              <a:chExt cx="674802" cy="553212"/>
            </a:xfrm>
          </p:grpSpPr>
          <p:sp>
            <p:nvSpPr>
              <p:cNvPr id="116" name="Oval 115"/>
              <p:cNvSpPr/>
              <p:nvPr/>
            </p:nvSpPr>
            <p:spPr>
              <a:xfrm>
                <a:off x="4279831" y="6545262"/>
                <a:ext cx="229242" cy="228600"/>
              </a:xfrm>
              <a:prstGeom prst="ellipse">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17" name="Block Arc 116"/>
              <p:cNvSpPr/>
              <p:nvPr/>
            </p:nvSpPr>
            <p:spPr>
              <a:xfrm>
                <a:off x="4057051" y="6291516"/>
                <a:ext cx="674802" cy="553212"/>
              </a:xfrm>
              <a:prstGeom prst="blockArc">
                <a:avLst>
                  <a:gd name="adj1" fmla="val 11436828"/>
                  <a:gd name="adj2" fmla="val 21113766"/>
                  <a:gd name="adj3" fmla="val 11056"/>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grpSp>
      <p:sp>
        <p:nvSpPr>
          <p:cNvPr id="119" name="TextBox 118"/>
          <p:cNvSpPr txBox="1"/>
          <p:nvPr/>
        </p:nvSpPr>
        <p:spPr>
          <a:xfrm>
            <a:off x="1934987" y="1648680"/>
            <a:ext cx="888767" cy="461665"/>
          </a:xfrm>
          <a:prstGeom prst="rect">
            <a:avLst/>
          </a:prstGeom>
          <a:noFill/>
        </p:spPr>
        <p:txBody>
          <a:bodyPr wrap="square" lIns="91440" tIns="91440" rIns="91440" bIns="91440" rtlCol="0">
            <a:spAutoFit/>
          </a:bodyPr>
          <a:lstStyle/>
          <a:p>
            <a:pPr algn="ctr">
              <a:lnSpc>
                <a:spcPct val="90000"/>
              </a:lnSpc>
              <a:spcAft>
                <a:spcPts val="600"/>
              </a:spcAft>
            </a:pPr>
            <a:r>
              <a:rPr lang="de-DE" sz="1000" dirty="0" err="1" smtClean="0">
                <a:solidFill>
                  <a:srgbClr val="E3008C"/>
                </a:solidFill>
              </a:rPr>
              <a:t>Local</a:t>
            </a:r>
            <a:r>
              <a:rPr lang="de-DE" sz="1000" dirty="0">
                <a:solidFill>
                  <a:srgbClr val="E3008C"/>
                </a:solidFill>
              </a:rPr>
              <a:t/>
            </a:r>
            <a:br>
              <a:rPr lang="de-DE" sz="1000" dirty="0">
                <a:solidFill>
                  <a:srgbClr val="E3008C"/>
                </a:solidFill>
              </a:rPr>
            </a:br>
            <a:r>
              <a:rPr lang="de-DE" sz="1000" dirty="0" smtClean="0">
                <a:solidFill>
                  <a:srgbClr val="E3008C"/>
                </a:solidFill>
              </a:rPr>
              <a:t>Interaction</a:t>
            </a:r>
            <a:endParaRPr lang="en-US" sz="1000" dirty="0" err="1" smtClean="0">
              <a:solidFill>
                <a:srgbClr val="E3008C"/>
              </a:solidFill>
            </a:endParaRPr>
          </a:p>
        </p:txBody>
      </p:sp>
      <p:sp>
        <p:nvSpPr>
          <p:cNvPr id="120" name="Rectangle 119"/>
          <p:cNvSpPr/>
          <p:nvPr/>
        </p:nvSpPr>
        <p:spPr>
          <a:xfrm>
            <a:off x="7283020" y="4845307"/>
            <a:ext cx="887619" cy="756620"/>
          </a:xfrm>
          <a:prstGeom prst="rect">
            <a:avLst/>
          </a:prstGeom>
          <a:solidFill>
            <a:srgbClr val="FFFF00"/>
          </a:solidFill>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1600" dirty="0" smtClean="0">
                <a:solidFill>
                  <a:prstClr val="black"/>
                </a:solidFill>
                <a:cs typeface="Segoe UI" panose="020B0502040204020203" pitchFamily="34" charset="0"/>
              </a:rPr>
              <a:t>MNO</a:t>
            </a:r>
            <a:br>
              <a:rPr lang="de-DE" sz="1600" dirty="0" smtClean="0">
                <a:solidFill>
                  <a:prstClr val="black"/>
                </a:solidFill>
                <a:cs typeface="Segoe UI" panose="020B0502040204020203" pitchFamily="34" charset="0"/>
              </a:rPr>
            </a:br>
            <a:r>
              <a:rPr lang="de-DE" sz="1600" dirty="0" smtClean="0">
                <a:solidFill>
                  <a:prstClr val="black"/>
                </a:solidFill>
                <a:cs typeface="Segoe UI" panose="020B0502040204020203" pitchFamily="34" charset="0"/>
              </a:rPr>
              <a:t>Gateway</a:t>
            </a:r>
            <a:endParaRPr lang="en-US" sz="1600" dirty="0">
              <a:solidFill>
                <a:prstClr val="black"/>
              </a:solidFill>
              <a:cs typeface="Segoe UI" panose="020B0502040204020203" pitchFamily="34" charset="0"/>
            </a:endParaRPr>
          </a:p>
        </p:txBody>
      </p:sp>
      <p:grpSp>
        <p:nvGrpSpPr>
          <p:cNvPr id="121" name="Group 120"/>
          <p:cNvGrpSpPr/>
          <p:nvPr/>
        </p:nvGrpSpPr>
        <p:grpSpPr>
          <a:xfrm rot="7400291">
            <a:off x="636192" y="3927024"/>
            <a:ext cx="354186" cy="329946"/>
            <a:chOff x="4057051" y="6291516"/>
            <a:chExt cx="674802" cy="577145"/>
          </a:xfrm>
        </p:grpSpPr>
        <p:sp>
          <p:nvSpPr>
            <p:cNvPr id="122" name="Block Arc 121"/>
            <p:cNvSpPr/>
            <p:nvPr/>
          </p:nvSpPr>
          <p:spPr>
            <a:xfrm>
              <a:off x="4140958" y="6411461"/>
              <a:ext cx="506988" cy="457200"/>
            </a:xfrm>
            <a:prstGeom prst="blockArc">
              <a:avLst>
                <a:gd name="adj1" fmla="val 11323603"/>
                <a:gd name="adj2" fmla="val 0"/>
                <a:gd name="adj3" fmla="val 15071"/>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nvGrpSpPr>
            <p:cNvPr id="123" name="Group 122"/>
            <p:cNvGrpSpPr/>
            <p:nvPr/>
          </p:nvGrpSpPr>
          <p:grpSpPr>
            <a:xfrm>
              <a:off x="4057051" y="6291516"/>
              <a:ext cx="674802" cy="553212"/>
              <a:chOff x="4057051" y="6291516"/>
              <a:chExt cx="674802" cy="553212"/>
            </a:xfrm>
          </p:grpSpPr>
          <p:sp>
            <p:nvSpPr>
              <p:cNvPr id="124" name="Oval 123"/>
              <p:cNvSpPr/>
              <p:nvPr/>
            </p:nvSpPr>
            <p:spPr>
              <a:xfrm>
                <a:off x="4279831" y="6545262"/>
                <a:ext cx="229242" cy="228600"/>
              </a:xfrm>
              <a:prstGeom prst="ellipse">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25" name="Block Arc 124"/>
              <p:cNvSpPr/>
              <p:nvPr/>
            </p:nvSpPr>
            <p:spPr>
              <a:xfrm>
                <a:off x="4057051" y="6291516"/>
                <a:ext cx="674802" cy="553212"/>
              </a:xfrm>
              <a:prstGeom prst="blockArc">
                <a:avLst>
                  <a:gd name="adj1" fmla="val 11436828"/>
                  <a:gd name="adj2" fmla="val 21113766"/>
                  <a:gd name="adj3" fmla="val 11056"/>
                </a:avLst>
              </a:prstGeom>
            </p:spPr>
            <p:style>
              <a:lnRef idx="3">
                <a:schemeClr val="lt1"/>
              </a:lnRef>
              <a:fillRef idx="1">
                <a:schemeClr val="dk1"/>
              </a:fillRef>
              <a:effectRef idx="1">
                <a:schemeClr val="dk1"/>
              </a:effectRef>
              <a:fontRef idx="minor">
                <a:schemeClr val="lt1"/>
              </a:fontRef>
            </p:style>
            <p:txBody>
              <a:bodyPr lIns="0" tIns="0" rIns="0" bIns="0" rtlCol="0" anchor="ctr"/>
              <a:lstStyle/>
              <a:p>
                <a:pPr algn="ctr"/>
                <a:endParaRPr lang="en-US" sz="2040" dirty="0">
                  <a:solidFill>
                    <a:prstClr val="black"/>
                  </a:solidFill>
                  <a:cs typeface="Segoe UI" panose="020B0502040204020203" pitchFamily="34" charset="0"/>
                </a:endParaRPr>
              </a:p>
            </p:txBody>
          </p:sp>
        </p:grpSp>
      </p:grpSp>
      <p:cxnSp>
        <p:nvCxnSpPr>
          <p:cNvPr id="126" name="Curved Connector 125"/>
          <p:cNvCxnSpPr/>
          <p:nvPr/>
        </p:nvCxnSpPr>
        <p:spPr>
          <a:xfrm>
            <a:off x="6884853" y="2861682"/>
            <a:ext cx="1671388" cy="928008"/>
          </a:xfrm>
          <a:prstGeom prst="curvedConnector3">
            <a:avLst>
              <a:gd name="adj1" fmla="val 6590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Curved Connector 128"/>
          <p:cNvCxnSpPr/>
          <p:nvPr/>
        </p:nvCxnSpPr>
        <p:spPr>
          <a:xfrm flipV="1">
            <a:off x="8155662" y="4735286"/>
            <a:ext cx="576465" cy="488331"/>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p:cNvCxnSpPr>
            <a:endCxn id="120" idx="1"/>
          </p:cNvCxnSpPr>
          <p:nvPr/>
        </p:nvCxnSpPr>
        <p:spPr>
          <a:xfrm rot="16200000" flipH="1">
            <a:off x="6154047" y="4094644"/>
            <a:ext cx="1726564" cy="531381"/>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p:cNvCxnSpPr/>
          <p:nvPr/>
        </p:nvCxnSpPr>
        <p:spPr>
          <a:xfrm>
            <a:off x="3440537" y="5354945"/>
            <a:ext cx="3842484" cy="35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8556241" y="2198931"/>
            <a:ext cx="3438262" cy="919120"/>
          </a:xfrm>
          <a:prstGeom prst="rect">
            <a:avLst/>
          </a:prstGeom>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dirty="0" smtClean="0">
                <a:solidFill>
                  <a:prstClr val="white"/>
                </a:solidFill>
                <a:cs typeface="Segoe UI" panose="020B0502040204020203" pitchFamily="34" charset="0"/>
              </a:rPr>
              <a:t>Cloud Portals and APIs</a:t>
            </a:r>
            <a:endParaRPr lang="en-US" dirty="0">
              <a:solidFill>
                <a:prstClr val="white"/>
              </a:solidFill>
              <a:cs typeface="Segoe UI" panose="020B0502040204020203" pitchFamily="34" charset="0"/>
            </a:endParaRPr>
          </a:p>
        </p:txBody>
      </p:sp>
      <p:cxnSp>
        <p:nvCxnSpPr>
          <p:cNvPr id="142" name="Curved Connector 25"/>
          <p:cNvCxnSpPr>
            <a:stCxn id="148" idx="3"/>
            <a:endCxn id="141" idx="0"/>
          </p:cNvCxnSpPr>
          <p:nvPr/>
        </p:nvCxnSpPr>
        <p:spPr>
          <a:xfrm>
            <a:off x="3779785" y="1354866"/>
            <a:ext cx="6495587" cy="844065"/>
          </a:xfrm>
          <a:prstGeom prst="curvedConnector2">
            <a:avLst/>
          </a:prstGeom>
          <a:ln w="28575">
            <a:solidFill>
              <a:srgbClr val="5C2D9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4243441" y="1391950"/>
            <a:ext cx="1082636" cy="461665"/>
          </a:xfrm>
          <a:prstGeom prst="rect">
            <a:avLst/>
          </a:prstGeom>
          <a:noFill/>
        </p:spPr>
        <p:txBody>
          <a:bodyPr wrap="square" lIns="91440" tIns="91440" rIns="91440" bIns="91440" rtlCol="0">
            <a:spAutoFit/>
          </a:bodyPr>
          <a:lstStyle/>
          <a:p>
            <a:pPr algn="ctr">
              <a:lnSpc>
                <a:spcPct val="90000"/>
              </a:lnSpc>
              <a:spcAft>
                <a:spcPts val="600"/>
              </a:spcAft>
            </a:pPr>
            <a:r>
              <a:rPr lang="de-DE" sz="1000" dirty="0" smtClean="0">
                <a:solidFill>
                  <a:srgbClr val="5C2D91"/>
                </a:solidFill>
              </a:rPr>
              <a:t>Mobile &amp; Web</a:t>
            </a:r>
            <a:br>
              <a:rPr lang="de-DE" sz="1000" dirty="0" smtClean="0">
                <a:solidFill>
                  <a:srgbClr val="5C2D91"/>
                </a:solidFill>
              </a:rPr>
            </a:br>
            <a:r>
              <a:rPr lang="de-DE" sz="1000" dirty="0" smtClean="0">
                <a:solidFill>
                  <a:srgbClr val="5C2D91"/>
                </a:solidFill>
              </a:rPr>
              <a:t>Interaction</a:t>
            </a:r>
            <a:endParaRPr lang="en-US" sz="1000" dirty="0" err="1" smtClean="0">
              <a:solidFill>
                <a:srgbClr val="5C2D91"/>
              </a:solidFill>
            </a:endParaRPr>
          </a:p>
        </p:txBody>
      </p:sp>
      <p:sp>
        <p:nvSpPr>
          <p:cNvPr id="148" name="Rectangle 147"/>
          <p:cNvSpPr/>
          <p:nvPr/>
        </p:nvSpPr>
        <p:spPr>
          <a:xfrm>
            <a:off x="3499852" y="1099139"/>
            <a:ext cx="279933" cy="511453"/>
          </a:xfrm>
          <a:prstGeom prst="rect">
            <a:avLst/>
          </a:prstGeom>
          <a:solidFill>
            <a:schemeClr val="tx1"/>
          </a:solidFill>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51" name="Rectangle 150"/>
          <p:cNvSpPr/>
          <p:nvPr/>
        </p:nvSpPr>
        <p:spPr>
          <a:xfrm>
            <a:off x="3535483" y="1132025"/>
            <a:ext cx="224899" cy="358097"/>
          </a:xfrm>
          <a:prstGeom prst="rect">
            <a:avLst/>
          </a:prstGeom>
          <a:solidFill>
            <a:schemeClr val="bg1"/>
          </a:solid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52" name="Rectangle 151"/>
          <p:cNvSpPr/>
          <p:nvPr/>
        </p:nvSpPr>
        <p:spPr>
          <a:xfrm>
            <a:off x="9771886" y="3690502"/>
            <a:ext cx="1013006" cy="1044784"/>
          </a:xfrm>
          <a:prstGeom prst="rect">
            <a:avLst/>
          </a:prstGeom>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dirty="0" smtClean="0">
                <a:solidFill>
                  <a:prstClr val="black"/>
                </a:solidFill>
                <a:cs typeface="Segoe UI" panose="020B0502040204020203" pitchFamily="34" charset="0"/>
              </a:rPr>
              <a:t>Control System</a:t>
            </a:r>
            <a:endParaRPr lang="en-US" dirty="0">
              <a:solidFill>
                <a:prstClr val="black"/>
              </a:solidFill>
              <a:cs typeface="Segoe UI" panose="020B0502040204020203" pitchFamily="34" charset="0"/>
            </a:endParaRPr>
          </a:p>
        </p:txBody>
      </p:sp>
      <p:sp>
        <p:nvSpPr>
          <p:cNvPr id="153" name="Rectangle 152"/>
          <p:cNvSpPr/>
          <p:nvPr/>
        </p:nvSpPr>
        <p:spPr>
          <a:xfrm>
            <a:off x="10980881" y="3380595"/>
            <a:ext cx="1013006" cy="1347936"/>
          </a:xfrm>
          <a:prstGeom prst="rect">
            <a:avLst/>
          </a:prstGeom>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dirty="0" smtClean="0">
                <a:solidFill>
                  <a:prstClr val="black"/>
                </a:solidFill>
                <a:cs typeface="Segoe UI" panose="020B0502040204020203" pitchFamily="34" charset="0"/>
              </a:rPr>
              <a:t>Analytics</a:t>
            </a:r>
            <a:endParaRPr lang="en-US" dirty="0">
              <a:solidFill>
                <a:prstClr val="black"/>
              </a:solidFill>
              <a:cs typeface="Segoe UI" panose="020B0502040204020203" pitchFamily="34" charset="0"/>
            </a:endParaRPr>
          </a:p>
        </p:txBody>
      </p:sp>
      <p:sp>
        <p:nvSpPr>
          <p:cNvPr id="154" name="Rectangle 153"/>
          <p:cNvSpPr/>
          <p:nvPr/>
        </p:nvSpPr>
        <p:spPr>
          <a:xfrm>
            <a:off x="9771885" y="5038262"/>
            <a:ext cx="2222001" cy="594664"/>
          </a:xfrm>
          <a:prstGeom prst="rect">
            <a:avLst/>
          </a:prstGeom>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dirty="0" smtClean="0">
                <a:solidFill>
                  <a:prstClr val="white"/>
                </a:solidFill>
                <a:cs typeface="Segoe UI" panose="020B0502040204020203" pitchFamily="34" charset="0"/>
              </a:rPr>
              <a:t>Data Management</a:t>
            </a:r>
            <a:endParaRPr lang="en-US" dirty="0">
              <a:solidFill>
                <a:prstClr val="white"/>
              </a:solidFill>
              <a:cs typeface="Segoe UI" panose="020B0502040204020203" pitchFamily="34" charset="0"/>
            </a:endParaRPr>
          </a:p>
        </p:txBody>
      </p:sp>
      <p:cxnSp>
        <p:nvCxnSpPr>
          <p:cNvPr id="158" name="Curved Connector 157"/>
          <p:cNvCxnSpPr/>
          <p:nvPr/>
        </p:nvCxnSpPr>
        <p:spPr>
          <a:xfrm flipV="1">
            <a:off x="9575898" y="3546649"/>
            <a:ext cx="1404983" cy="1"/>
          </a:xfrm>
          <a:prstGeom prst="curvedConnector3">
            <a:avLst>
              <a:gd name="adj1" fmla="val 48616"/>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a:stCxn id="152" idx="3"/>
          </p:cNvCxnSpPr>
          <p:nvPr/>
        </p:nvCxnSpPr>
        <p:spPr>
          <a:xfrm>
            <a:off x="10784892" y="4212894"/>
            <a:ext cx="1959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Curved Connector 161"/>
          <p:cNvCxnSpPr/>
          <p:nvPr/>
        </p:nvCxnSpPr>
        <p:spPr>
          <a:xfrm>
            <a:off x="9575898" y="4212894"/>
            <a:ext cx="1959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Curved Connector 161"/>
          <p:cNvCxnSpPr>
            <a:stCxn id="89" idx="2"/>
            <a:endCxn id="154" idx="1"/>
          </p:cNvCxnSpPr>
          <p:nvPr/>
        </p:nvCxnSpPr>
        <p:spPr>
          <a:xfrm rot="16200000" flipH="1">
            <a:off x="9120486" y="4684195"/>
            <a:ext cx="600308" cy="702490"/>
          </a:xfrm>
          <a:prstGeom prst="curved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61"/>
          <p:cNvCxnSpPr/>
          <p:nvPr/>
        </p:nvCxnSpPr>
        <p:spPr>
          <a:xfrm>
            <a:off x="10275372" y="4735285"/>
            <a:ext cx="1" cy="309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61"/>
          <p:cNvCxnSpPr/>
          <p:nvPr/>
        </p:nvCxnSpPr>
        <p:spPr>
          <a:xfrm>
            <a:off x="11487382" y="4731527"/>
            <a:ext cx="1" cy="309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Curved Connector 161"/>
          <p:cNvCxnSpPr/>
          <p:nvPr/>
        </p:nvCxnSpPr>
        <p:spPr>
          <a:xfrm>
            <a:off x="10252119" y="3124156"/>
            <a:ext cx="1" cy="5509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urved Connector 161"/>
          <p:cNvCxnSpPr>
            <a:endCxn id="153" idx="0"/>
          </p:cNvCxnSpPr>
          <p:nvPr/>
        </p:nvCxnSpPr>
        <p:spPr>
          <a:xfrm>
            <a:off x="11487382" y="3105110"/>
            <a:ext cx="2" cy="2754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Curved Connector 161"/>
          <p:cNvCxnSpPr>
            <a:endCxn id="154" idx="0"/>
          </p:cNvCxnSpPr>
          <p:nvPr/>
        </p:nvCxnSpPr>
        <p:spPr>
          <a:xfrm>
            <a:off x="10878385" y="3127548"/>
            <a:ext cx="4501" cy="19107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Curved Connector 185"/>
          <p:cNvCxnSpPr>
            <a:endCxn id="194" idx="0"/>
          </p:cNvCxnSpPr>
          <p:nvPr/>
        </p:nvCxnSpPr>
        <p:spPr>
          <a:xfrm rot="10800000">
            <a:off x="3320725" y="2705484"/>
            <a:ext cx="5235517" cy="686485"/>
          </a:xfrm>
          <a:prstGeom prst="curvedConnector4">
            <a:avLst>
              <a:gd name="adj1" fmla="val 10952"/>
              <a:gd name="adj2" fmla="val 1333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Oval 193"/>
          <p:cNvSpPr/>
          <p:nvPr/>
        </p:nvSpPr>
        <p:spPr>
          <a:xfrm>
            <a:off x="3200913" y="2705483"/>
            <a:ext cx="239622" cy="220968"/>
          </a:xfrm>
          <a:prstGeom prst="ellipse">
            <a:avLst/>
          </a:prstGeom>
          <a:noFill/>
          <a:ln>
            <a:noFill/>
          </a:ln>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sp>
        <p:nvSpPr>
          <p:cNvPr id="197" name="Rectangular Callout 196"/>
          <p:cNvSpPr/>
          <p:nvPr/>
        </p:nvSpPr>
        <p:spPr>
          <a:xfrm>
            <a:off x="92648" y="6279787"/>
            <a:ext cx="2596555" cy="646475"/>
          </a:xfrm>
          <a:prstGeom prst="wedgeRectCallout">
            <a:avLst>
              <a:gd name="adj1" fmla="val -32088"/>
              <a:gd name="adj2" fmla="val -142872"/>
            </a:avLst>
          </a:prstGeom>
        </p:spPr>
        <p:style>
          <a:lnRef idx="1">
            <a:schemeClr val="accent4"/>
          </a:lnRef>
          <a:fillRef idx="3">
            <a:schemeClr val="accent4"/>
          </a:fillRef>
          <a:effectRef idx="2">
            <a:schemeClr val="accent4"/>
          </a:effectRef>
          <a:fontRef idx="minor">
            <a:schemeClr val="lt1"/>
          </a:fontRef>
        </p:style>
        <p:txBody>
          <a:bodyPr lIns="91440" tIns="0" rIns="91440" bIns="0" rtlCol="0" anchor="ctr"/>
          <a:lstStyle/>
          <a:p>
            <a:pPr algn="ctr"/>
            <a:r>
              <a:rPr lang="de-DE" sz="1400" dirty="0" smtClean="0">
                <a:solidFill>
                  <a:prstClr val="black"/>
                </a:solidFill>
                <a:cs typeface="Segoe UI" panose="020B0502040204020203" pitchFamily="34" charset="0"/>
              </a:rPr>
              <a:t>Watches, </a:t>
            </a:r>
            <a:r>
              <a:rPr lang="de-DE" sz="1400" dirty="0" err="1" smtClean="0">
                <a:solidFill>
                  <a:prstClr val="black"/>
                </a:solidFill>
                <a:cs typeface="Segoe UI" panose="020B0502040204020203" pitchFamily="34" charset="0"/>
              </a:rPr>
              <a:t>Glasses</a:t>
            </a:r>
            <a:r>
              <a:rPr lang="de-DE" sz="1400" dirty="0" smtClean="0">
                <a:solidFill>
                  <a:prstClr val="black"/>
                </a:solidFill>
                <a:cs typeface="Segoe UI" panose="020B0502040204020203" pitchFamily="34" charset="0"/>
              </a:rPr>
              <a:t>, Work Tools, Hearing Aids, </a:t>
            </a:r>
            <a:r>
              <a:rPr lang="de-DE" sz="1400" dirty="0" err="1" smtClean="0">
                <a:solidFill>
                  <a:prstClr val="black"/>
                </a:solidFill>
                <a:cs typeface="Segoe UI" panose="020B0502040204020203" pitchFamily="34" charset="0"/>
              </a:rPr>
              <a:t>Robotic</a:t>
            </a:r>
            <a:r>
              <a:rPr lang="de-DE" sz="1400" dirty="0" smtClean="0">
                <a:solidFill>
                  <a:prstClr val="black"/>
                </a:solidFill>
                <a:cs typeface="Segoe UI" panose="020B0502040204020203" pitchFamily="34" charset="0"/>
              </a:rPr>
              <a:t> Assistance, …</a:t>
            </a:r>
            <a:endParaRPr lang="en-US" sz="1400" dirty="0">
              <a:solidFill>
                <a:prstClr val="black"/>
              </a:solidFill>
              <a:cs typeface="Segoe UI" panose="020B0502040204020203" pitchFamily="34" charset="0"/>
            </a:endParaRPr>
          </a:p>
        </p:txBody>
      </p:sp>
      <p:sp>
        <p:nvSpPr>
          <p:cNvPr id="198" name="Rectangular Callout 197"/>
          <p:cNvSpPr/>
          <p:nvPr/>
        </p:nvSpPr>
        <p:spPr>
          <a:xfrm>
            <a:off x="2759228" y="6279787"/>
            <a:ext cx="2585290" cy="646475"/>
          </a:xfrm>
          <a:prstGeom prst="wedgeRectCallout">
            <a:avLst>
              <a:gd name="adj1" fmla="val -6000"/>
              <a:gd name="adj2" fmla="val -181995"/>
            </a:avLst>
          </a:prstGeom>
        </p:spPr>
        <p:style>
          <a:lnRef idx="1">
            <a:schemeClr val="accent4"/>
          </a:lnRef>
          <a:fillRef idx="3">
            <a:schemeClr val="accent4"/>
          </a:fillRef>
          <a:effectRef idx="2">
            <a:schemeClr val="accent4"/>
          </a:effectRef>
          <a:fontRef idx="minor">
            <a:schemeClr val="lt1"/>
          </a:fontRef>
        </p:style>
        <p:txBody>
          <a:bodyPr lIns="91440" tIns="0" rIns="91440" bIns="0" rtlCol="0" anchor="ctr"/>
          <a:lstStyle/>
          <a:p>
            <a:pPr algn="ctr"/>
            <a:r>
              <a:rPr lang="de-DE" sz="1400" dirty="0" err="1" smtClean="0">
                <a:solidFill>
                  <a:prstClr val="black"/>
                </a:solidFill>
                <a:cs typeface="Segoe UI" panose="020B0502040204020203" pitchFamily="34" charset="0"/>
              </a:rPr>
              <a:t>Homes</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Vehicles</a:t>
            </a:r>
            <a:r>
              <a:rPr lang="de-DE" sz="1400" dirty="0" smtClean="0">
                <a:solidFill>
                  <a:prstClr val="black"/>
                </a:solidFill>
                <a:cs typeface="Segoe UI" panose="020B0502040204020203" pitchFamily="34" charset="0"/>
              </a:rPr>
              <a:t>, </a:t>
            </a:r>
            <a:br>
              <a:rPr lang="de-DE" sz="1400" dirty="0" smtClean="0">
                <a:solidFill>
                  <a:prstClr val="black"/>
                </a:solidFill>
                <a:cs typeface="Segoe UI" panose="020B0502040204020203" pitchFamily="34" charset="0"/>
              </a:rPr>
            </a:br>
            <a:r>
              <a:rPr lang="de-DE" sz="1400" dirty="0" err="1" smtClean="0">
                <a:solidFill>
                  <a:prstClr val="black"/>
                </a:solidFill>
                <a:cs typeface="Segoe UI" panose="020B0502040204020203" pitchFamily="34" charset="0"/>
              </a:rPr>
              <a:t>Vessels</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Factories</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Farms</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Oil</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Platforms</a:t>
            </a:r>
            <a:r>
              <a:rPr lang="de-DE" sz="1400" dirty="0" smtClean="0">
                <a:solidFill>
                  <a:prstClr val="black"/>
                </a:solidFill>
                <a:cs typeface="Segoe UI" panose="020B0502040204020203" pitchFamily="34" charset="0"/>
              </a:rPr>
              <a:t>, …</a:t>
            </a:r>
            <a:endParaRPr lang="en-US" sz="1400" dirty="0">
              <a:solidFill>
                <a:prstClr val="black"/>
              </a:solidFill>
              <a:cs typeface="Segoe UI" panose="020B0502040204020203" pitchFamily="34" charset="0"/>
            </a:endParaRPr>
          </a:p>
        </p:txBody>
      </p:sp>
      <p:sp>
        <p:nvSpPr>
          <p:cNvPr id="199" name="Rectangular Callout 198"/>
          <p:cNvSpPr/>
          <p:nvPr/>
        </p:nvSpPr>
        <p:spPr>
          <a:xfrm>
            <a:off x="5415618" y="6275992"/>
            <a:ext cx="2585290" cy="646475"/>
          </a:xfrm>
          <a:prstGeom prst="wedgeRectCallout">
            <a:avLst>
              <a:gd name="adj1" fmla="val -6752"/>
              <a:gd name="adj2" fmla="val -84690"/>
            </a:avLst>
          </a:prstGeom>
        </p:spPr>
        <p:style>
          <a:lnRef idx="1">
            <a:schemeClr val="accent4"/>
          </a:lnRef>
          <a:fillRef idx="3">
            <a:schemeClr val="accent4"/>
          </a:fillRef>
          <a:effectRef idx="2">
            <a:schemeClr val="accent4"/>
          </a:effectRef>
          <a:fontRef idx="minor">
            <a:schemeClr val="lt1"/>
          </a:fontRef>
        </p:style>
        <p:txBody>
          <a:bodyPr lIns="91440" tIns="0" rIns="91440" bIns="0" rtlCol="0" anchor="ctr"/>
          <a:lstStyle/>
          <a:p>
            <a:pPr algn="ctr"/>
            <a:r>
              <a:rPr lang="de-DE" sz="1400" dirty="0" err="1" smtClean="0">
                <a:solidFill>
                  <a:prstClr val="black"/>
                </a:solidFill>
                <a:cs typeface="Segoe UI" panose="020B0502040204020203" pitchFamily="34" charset="0"/>
              </a:rPr>
              <a:t>Vehicle</a:t>
            </a:r>
            <a:r>
              <a:rPr lang="de-DE" sz="1400" dirty="0" smtClean="0">
                <a:solidFill>
                  <a:prstClr val="black"/>
                </a:solidFill>
                <a:cs typeface="Segoe UI" panose="020B0502040204020203" pitchFamily="34" charset="0"/>
              </a:rPr>
              <a:t> Fleets, </a:t>
            </a:r>
            <a:r>
              <a:rPr lang="de-DE" sz="1400" dirty="0" err="1" smtClean="0">
                <a:solidFill>
                  <a:prstClr val="black"/>
                </a:solidFill>
                <a:cs typeface="Segoe UI" panose="020B0502040204020203" pitchFamily="34" charset="0"/>
              </a:rPr>
              <a:t>Sea</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Vessels</a:t>
            </a:r>
            <a:r>
              <a:rPr lang="de-DE" sz="1400" dirty="0" smtClean="0">
                <a:solidFill>
                  <a:prstClr val="black"/>
                </a:solidFill>
                <a:cs typeface="Segoe UI" panose="020B0502040204020203" pitchFamily="34" charset="0"/>
              </a:rPr>
              <a:t>, LV Smart </a:t>
            </a:r>
            <a:r>
              <a:rPr lang="de-DE" sz="1400" dirty="0" err="1" smtClean="0">
                <a:solidFill>
                  <a:prstClr val="black"/>
                </a:solidFill>
                <a:cs typeface="Segoe UI" panose="020B0502040204020203" pitchFamily="34" charset="0"/>
              </a:rPr>
              <a:t>Grids</a:t>
            </a:r>
            <a:r>
              <a:rPr lang="de-DE" sz="1400" dirty="0" smtClean="0">
                <a:solidFill>
                  <a:prstClr val="black"/>
                </a:solidFill>
                <a:cs typeface="Segoe UI" panose="020B0502040204020203" pitchFamily="34" charset="0"/>
              </a:rPr>
              <a:t>, </a:t>
            </a:r>
            <a:r>
              <a:rPr lang="de-DE" sz="1400" dirty="0" err="1" smtClean="0">
                <a:solidFill>
                  <a:prstClr val="black"/>
                </a:solidFill>
                <a:cs typeface="Segoe UI" panose="020B0502040204020203" pitchFamily="34" charset="0"/>
              </a:rPr>
              <a:t>Cattle</a:t>
            </a:r>
            <a:r>
              <a:rPr lang="de-DE" sz="1400" dirty="0" smtClean="0">
                <a:solidFill>
                  <a:prstClr val="black"/>
                </a:solidFill>
                <a:cs typeface="Segoe UI" panose="020B0502040204020203" pitchFamily="34" charset="0"/>
              </a:rPr>
              <a:t>, … </a:t>
            </a:r>
            <a:endParaRPr lang="en-US" sz="1400" dirty="0">
              <a:solidFill>
                <a:prstClr val="black"/>
              </a:solidFill>
              <a:cs typeface="Segoe UI" panose="020B0502040204020203" pitchFamily="34" charset="0"/>
            </a:endParaRPr>
          </a:p>
        </p:txBody>
      </p:sp>
      <p:grpSp>
        <p:nvGrpSpPr>
          <p:cNvPr id="200" name="Group 199"/>
          <p:cNvGrpSpPr/>
          <p:nvPr/>
        </p:nvGrpSpPr>
        <p:grpSpPr>
          <a:xfrm>
            <a:off x="10979671" y="1031755"/>
            <a:ext cx="217932" cy="600195"/>
            <a:chOff x="5227636" y="1212849"/>
            <a:chExt cx="304801" cy="836613"/>
          </a:xfrm>
        </p:grpSpPr>
        <p:sp>
          <p:nvSpPr>
            <p:cNvPr id="201" name="Oval 200"/>
            <p:cNvSpPr/>
            <p:nvPr/>
          </p:nvSpPr>
          <p:spPr>
            <a:xfrm>
              <a:off x="5227637" y="1212849"/>
              <a:ext cx="304800" cy="303213"/>
            </a:xfrm>
            <a:prstGeom prst="ellipse">
              <a:avLst/>
            </a:prstGeom>
            <a:noFill/>
            <a:ln w="19050"/>
          </p:spPr>
          <p:style>
            <a:lnRef idx="1">
              <a:schemeClr val="dk1"/>
            </a:lnRef>
            <a:fillRef idx="3">
              <a:schemeClr val="dk1"/>
            </a:fillRef>
            <a:effectRef idx="2">
              <a:schemeClr val="dk1"/>
            </a:effectRef>
            <a:fontRef idx="minor">
              <a:schemeClr val="lt1"/>
            </a:fontRef>
          </p:style>
          <p:txBody>
            <a:bodyPr lIns="0" tIns="0" rIns="0" bIns="0" rtlCol="0" anchor="ctr"/>
            <a:lstStyle/>
            <a:p>
              <a:pPr algn="ctr"/>
              <a:endParaRPr lang="en-US" sz="2040" dirty="0">
                <a:solidFill>
                  <a:prstClr val="white"/>
                </a:solidFill>
                <a:cs typeface="Segoe UI" panose="020B0502040204020203" pitchFamily="34" charset="0"/>
              </a:endParaRPr>
            </a:p>
          </p:txBody>
        </p:sp>
        <p:cxnSp>
          <p:nvCxnSpPr>
            <p:cNvPr id="202" name="Straight Connector 201"/>
            <p:cNvCxnSpPr>
              <a:stCxn id="201" idx="4"/>
            </p:cNvCxnSpPr>
            <p:nvPr/>
          </p:nvCxnSpPr>
          <p:spPr>
            <a:xfrm>
              <a:off x="5380037" y="1516062"/>
              <a:ext cx="0" cy="3810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2276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5380037" y="1897062"/>
              <a:ext cx="152400" cy="1524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H="1">
              <a:off x="5227636" y="1630362"/>
              <a:ext cx="152401" cy="1143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380037" y="1636442"/>
              <a:ext cx="152400" cy="9525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07" name="Curved Connector 25"/>
          <p:cNvCxnSpPr/>
          <p:nvPr/>
        </p:nvCxnSpPr>
        <p:spPr>
          <a:xfrm flipH="1">
            <a:off x="11085626" y="1680603"/>
            <a:ext cx="3011" cy="536096"/>
          </a:xfrm>
          <a:prstGeom prst="straightConnector1">
            <a:avLst/>
          </a:prstGeom>
          <a:ln w="28575">
            <a:solidFill>
              <a:srgbClr val="5C2D9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7" name="Group 226"/>
          <p:cNvGrpSpPr/>
          <p:nvPr/>
        </p:nvGrpSpPr>
        <p:grpSpPr>
          <a:xfrm>
            <a:off x="5094884" y="3907302"/>
            <a:ext cx="1276784" cy="1222342"/>
            <a:chOff x="8537620" y="2244908"/>
            <a:chExt cx="3733800" cy="3995554"/>
          </a:xfrm>
        </p:grpSpPr>
        <p:sp>
          <p:nvSpPr>
            <p:cNvPr id="212" name="Rectangle 211"/>
            <p:cNvSpPr/>
            <p:nvPr/>
          </p:nvSpPr>
          <p:spPr>
            <a:xfrm>
              <a:off x="8537620" y="2244908"/>
              <a:ext cx="3733800" cy="399555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lIns="91440" tIns="91440" rIns="91440" bIns="91440" rtlCol="0" anchor="b"/>
            <a:lstStyle/>
            <a:p>
              <a:pPr algn="r"/>
              <a:endParaRPr lang="en-US" sz="600" dirty="0">
                <a:solidFill>
                  <a:prstClr val="black"/>
                </a:solidFill>
                <a:cs typeface="Segoe UI" panose="020B0502040204020203" pitchFamily="34" charset="0"/>
              </a:endParaRPr>
            </a:p>
          </p:txBody>
        </p:sp>
        <p:sp>
          <p:nvSpPr>
            <p:cNvPr id="213" name="Rectangle 212"/>
            <p:cNvSpPr/>
            <p:nvPr/>
          </p:nvSpPr>
          <p:spPr>
            <a:xfrm>
              <a:off x="8715292" y="3427817"/>
              <a:ext cx="1013006" cy="145986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Gateway</a:t>
              </a:r>
              <a:endParaRPr lang="en-US" sz="600" dirty="0">
                <a:solidFill>
                  <a:prstClr val="black"/>
                </a:solidFill>
                <a:cs typeface="Segoe UI" panose="020B0502040204020203" pitchFamily="34" charset="0"/>
              </a:endParaRPr>
            </a:p>
          </p:txBody>
        </p:sp>
        <p:sp>
          <p:nvSpPr>
            <p:cNvPr id="214" name="Rectangle 213"/>
            <p:cNvSpPr/>
            <p:nvPr/>
          </p:nvSpPr>
          <p:spPr>
            <a:xfrm>
              <a:off x="8708641" y="2351331"/>
              <a:ext cx="3438262" cy="91912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err="1" smtClean="0">
                  <a:solidFill>
                    <a:prstClr val="black"/>
                  </a:solidFill>
                  <a:cs typeface="Segoe UI" panose="020B0502040204020203" pitchFamily="34" charset="0"/>
                </a:rPr>
                <a:t>Local</a:t>
              </a:r>
              <a:r>
                <a:rPr lang="de-DE" sz="600" dirty="0" smtClean="0">
                  <a:solidFill>
                    <a:prstClr val="black"/>
                  </a:solidFill>
                  <a:cs typeface="Segoe UI" panose="020B0502040204020203" pitchFamily="34" charset="0"/>
                </a:rPr>
                <a:t> Portals and APIs</a:t>
              </a:r>
              <a:endParaRPr lang="en-US" sz="600" dirty="0">
                <a:solidFill>
                  <a:prstClr val="black"/>
                </a:solidFill>
                <a:cs typeface="Segoe UI" panose="020B0502040204020203" pitchFamily="34" charset="0"/>
              </a:endParaRPr>
            </a:p>
          </p:txBody>
        </p:sp>
        <p:sp>
          <p:nvSpPr>
            <p:cNvPr id="215" name="Rectangle 214"/>
            <p:cNvSpPr/>
            <p:nvPr/>
          </p:nvSpPr>
          <p:spPr>
            <a:xfrm>
              <a:off x="9924286" y="3842902"/>
              <a:ext cx="1013006" cy="1044784"/>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de-DE" sz="600" dirty="0" smtClean="0">
                  <a:solidFill>
                    <a:prstClr val="black"/>
                  </a:solidFill>
                  <a:cs typeface="Segoe UI" panose="020B0502040204020203" pitchFamily="34" charset="0"/>
                </a:rPr>
                <a:t>Control System</a:t>
              </a:r>
              <a:endParaRPr lang="en-US" sz="600" dirty="0">
                <a:solidFill>
                  <a:prstClr val="black"/>
                </a:solidFill>
                <a:cs typeface="Segoe UI" panose="020B0502040204020203" pitchFamily="34" charset="0"/>
              </a:endParaRPr>
            </a:p>
          </p:txBody>
        </p:sp>
        <p:sp>
          <p:nvSpPr>
            <p:cNvPr id="216" name="Rectangle 215"/>
            <p:cNvSpPr/>
            <p:nvPr/>
          </p:nvSpPr>
          <p:spPr>
            <a:xfrm>
              <a:off x="11133281" y="3532995"/>
              <a:ext cx="1013006" cy="1347936"/>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0" tIns="0" rIns="0" bIns="0" rtlCol="0" anchor="ctr"/>
            <a:lstStyle/>
            <a:p>
              <a:pPr algn="ctr"/>
              <a:r>
                <a:rPr lang="de-DE" sz="600" dirty="0" smtClean="0">
                  <a:solidFill>
                    <a:prstClr val="black"/>
                  </a:solidFill>
                  <a:cs typeface="Segoe UI" panose="020B0502040204020203" pitchFamily="34" charset="0"/>
                </a:rPr>
                <a:t>Analytics</a:t>
              </a:r>
              <a:endParaRPr lang="en-US" sz="600" dirty="0">
                <a:solidFill>
                  <a:prstClr val="black"/>
                </a:solidFill>
                <a:cs typeface="Segoe UI" panose="020B0502040204020203" pitchFamily="34" charset="0"/>
              </a:endParaRPr>
            </a:p>
          </p:txBody>
        </p:sp>
        <p:sp>
          <p:nvSpPr>
            <p:cNvPr id="217" name="Rectangle 216"/>
            <p:cNvSpPr/>
            <p:nvPr/>
          </p:nvSpPr>
          <p:spPr>
            <a:xfrm>
              <a:off x="9924285" y="5190662"/>
              <a:ext cx="2222001" cy="594664"/>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de-DE" sz="600" dirty="0" smtClean="0">
                  <a:solidFill>
                    <a:prstClr val="white"/>
                  </a:solidFill>
                  <a:cs typeface="Segoe UI" panose="020B0502040204020203" pitchFamily="34" charset="0"/>
                </a:rPr>
                <a:t>Data Management</a:t>
              </a:r>
              <a:endParaRPr lang="en-US" sz="600" dirty="0">
                <a:solidFill>
                  <a:prstClr val="white"/>
                </a:solidFill>
                <a:cs typeface="Segoe UI" panose="020B0502040204020203" pitchFamily="34" charset="0"/>
              </a:endParaRPr>
            </a:p>
          </p:txBody>
        </p:sp>
        <p:cxnSp>
          <p:nvCxnSpPr>
            <p:cNvPr id="218" name="Curved Connector 217"/>
            <p:cNvCxnSpPr/>
            <p:nvPr/>
          </p:nvCxnSpPr>
          <p:spPr>
            <a:xfrm flipV="1">
              <a:off x="9728298" y="3699049"/>
              <a:ext cx="1404983" cy="1"/>
            </a:xfrm>
            <a:prstGeom prst="curvedConnector3">
              <a:avLst>
                <a:gd name="adj1" fmla="val 48616"/>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Curved Connector 161"/>
            <p:cNvCxnSpPr>
              <a:stCxn id="215" idx="3"/>
            </p:cNvCxnSpPr>
            <p:nvPr/>
          </p:nvCxnSpPr>
          <p:spPr>
            <a:xfrm>
              <a:off x="10937292"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Curved Connector 161"/>
            <p:cNvCxnSpPr/>
            <p:nvPr/>
          </p:nvCxnSpPr>
          <p:spPr>
            <a:xfrm>
              <a:off x="9728298" y="4365294"/>
              <a:ext cx="19598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Curved Connector 161"/>
            <p:cNvCxnSpPr>
              <a:stCxn id="213" idx="2"/>
              <a:endCxn id="217" idx="1"/>
            </p:cNvCxnSpPr>
            <p:nvPr/>
          </p:nvCxnSpPr>
          <p:spPr>
            <a:xfrm rot="16200000" flipH="1">
              <a:off x="9272886" y="4836595"/>
              <a:ext cx="600308" cy="702490"/>
            </a:xfrm>
            <a:prstGeom prst="curvedConnector2">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Curved Connector 161"/>
            <p:cNvCxnSpPr/>
            <p:nvPr/>
          </p:nvCxnSpPr>
          <p:spPr>
            <a:xfrm>
              <a:off x="10427772" y="4887685"/>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Curved Connector 161"/>
            <p:cNvCxnSpPr/>
            <p:nvPr/>
          </p:nvCxnSpPr>
          <p:spPr>
            <a:xfrm>
              <a:off x="11639782" y="4883927"/>
              <a:ext cx="1" cy="3097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Curved Connector 161"/>
            <p:cNvCxnSpPr/>
            <p:nvPr/>
          </p:nvCxnSpPr>
          <p:spPr>
            <a:xfrm>
              <a:off x="10404519" y="3276556"/>
              <a:ext cx="1" cy="55097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Curved Connector 161"/>
            <p:cNvCxnSpPr>
              <a:endCxn id="216" idx="0"/>
            </p:cNvCxnSpPr>
            <p:nvPr/>
          </p:nvCxnSpPr>
          <p:spPr>
            <a:xfrm>
              <a:off x="11639782" y="3257510"/>
              <a:ext cx="2" cy="27548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Curved Connector 161"/>
            <p:cNvCxnSpPr>
              <a:endCxn id="217" idx="0"/>
            </p:cNvCxnSpPr>
            <p:nvPr/>
          </p:nvCxnSpPr>
          <p:spPr>
            <a:xfrm>
              <a:off x="11030785" y="3279948"/>
              <a:ext cx="4501" cy="191071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53" name="Curved Connector 252"/>
          <p:cNvCxnSpPr>
            <a:endCxn id="213" idx="1"/>
          </p:cNvCxnSpPr>
          <p:nvPr/>
        </p:nvCxnSpPr>
        <p:spPr>
          <a:xfrm flipV="1">
            <a:off x="3448281" y="4492490"/>
            <a:ext cx="1707358" cy="637154"/>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6" name="Curved Connector 255"/>
          <p:cNvCxnSpPr>
            <a:endCxn id="78" idx="2"/>
          </p:cNvCxnSpPr>
          <p:nvPr/>
        </p:nvCxnSpPr>
        <p:spPr>
          <a:xfrm rot="5400000" flipH="1" flipV="1">
            <a:off x="5698998" y="3665155"/>
            <a:ext cx="871159" cy="579638"/>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p:nvPr/>
        </p:nvCxnSpPr>
        <p:spPr>
          <a:xfrm>
            <a:off x="4444048" y="4115611"/>
            <a:ext cx="694817" cy="224181"/>
          </a:xfrm>
          <a:prstGeom prst="curved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2353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930276" y="1744662"/>
            <a:ext cx="10926761" cy="4648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88720" tIns="146304" rIns="548640" bIns="146304" rtlCol="0" anchor="t" anchorCtr="0"/>
          <a:lstStyle/>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rPr>
              <a:t>Improve your skills by enrolling in our </a:t>
            </a:r>
            <a:r>
              <a:rPr lang="en-US" sz="3600" dirty="0" smtClean="0">
                <a:gradFill>
                  <a:gsLst>
                    <a:gs pos="20354">
                      <a:schemeClr val="bg1"/>
                    </a:gs>
                    <a:gs pos="46000">
                      <a:schemeClr val="bg1"/>
                    </a:gs>
                  </a:gsLst>
                  <a:lin ang="5400000" scaled="0"/>
                </a:gradFill>
                <a:latin typeface="Segoe UI Light"/>
              </a:rPr>
              <a:t/>
            </a:r>
            <a:br>
              <a:rPr lang="en-US" sz="3600" dirty="0" smtClean="0">
                <a:gradFill>
                  <a:gsLst>
                    <a:gs pos="20354">
                      <a:schemeClr val="bg1"/>
                    </a:gs>
                    <a:gs pos="46000">
                      <a:schemeClr val="bg1"/>
                    </a:gs>
                  </a:gsLst>
                  <a:lin ang="5400000" scaled="0"/>
                </a:gradFill>
                <a:latin typeface="Segoe UI Light"/>
              </a:rPr>
            </a:br>
            <a:r>
              <a:rPr lang="en-US" sz="3600" dirty="0" smtClean="0">
                <a:gradFill>
                  <a:gsLst>
                    <a:gs pos="20354">
                      <a:schemeClr val="bg1"/>
                    </a:gs>
                    <a:gs pos="46000">
                      <a:schemeClr val="bg1"/>
                    </a:gs>
                  </a:gsLst>
                  <a:lin ang="5400000" scaled="0"/>
                </a:gradFill>
                <a:latin typeface="Segoe UI Light"/>
                <a:hlinkClick r:id="rId2"/>
              </a:rPr>
              <a:t>free </a:t>
            </a:r>
            <a:r>
              <a:rPr lang="en-US" sz="3600" dirty="0">
                <a:gradFill>
                  <a:gsLst>
                    <a:gs pos="20354">
                      <a:schemeClr val="bg1"/>
                    </a:gs>
                    <a:gs pos="46000">
                      <a:schemeClr val="bg1"/>
                    </a:gs>
                  </a:gsLst>
                  <a:lin ang="5400000" scaled="0"/>
                </a:gradFill>
                <a:latin typeface="Segoe UI Light"/>
                <a:hlinkClick r:id="rId2"/>
              </a:rPr>
              <a:t>cloud development courses </a:t>
            </a:r>
            <a:r>
              <a:rPr lang="en-US" sz="3600" dirty="0">
                <a:gradFill>
                  <a:gsLst>
                    <a:gs pos="20354">
                      <a:schemeClr val="bg1"/>
                    </a:gs>
                    <a:gs pos="46000">
                      <a:schemeClr val="bg1"/>
                    </a:gs>
                  </a:gsLst>
                  <a:lin ang="5400000" scaled="0"/>
                </a:gradFill>
                <a:latin typeface="Segoe UI Light"/>
              </a:rPr>
              <a:t>at the Microsoft Virtual Academy.</a:t>
            </a:r>
          </a:p>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hlinkClick r:id="rId3"/>
              </a:rPr>
              <a:t>Try Microsoft Azure for free </a:t>
            </a:r>
            <a:r>
              <a:rPr lang="en-US" sz="3600" dirty="0">
                <a:gradFill>
                  <a:gsLst>
                    <a:gs pos="20354">
                      <a:schemeClr val="bg1"/>
                    </a:gs>
                    <a:gs pos="46000">
                      <a:schemeClr val="bg1"/>
                    </a:gs>
                  </a:gsLst>
                  <a:lin ang="5400000" scaled="0"/>
                </a:gradFill>
                <a:latin typeface="Segoe UI Light"/>
              </a:rPr>
              <a:t>and deploy your first cloud solution in under 5 minutes!</a:t>
            </a:r>
          </a:p>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rPr>
              <a:t>Easily build web and mobile apps for any platform with </a:t>
            </a:r>
            <a:r>
              <a:rPr lang="en-US" sz="3600" dirty="0" err="1">
                <a:gradFill>
                  <a:gsLst>
                    <a:gs pos="20354">
                      <a:schemeClr val="bg1"/>
                    </a:gs>
                    <a:gs pos="46000">
                      <a:schemeClr val="bg1"/>
                    </a:gs>
                  </a:gsLst>
                  <a:lin ang="5400000" scaled="0"/>
                </a:gradFill>
                <a:latin typeface="Segoe UI Light"/>
                <a:hlinkClick r:id="rId4"/>
              </a:rPr>
              <a:t>AzureAppService</a:t>
            </a:r>
            <a:r>
              <a:rPr lang="en-US" sz="3600" dirty="0">
                <a:gradFill>
                  <a:gsLst>
                    <a:gs pos="20354">
                      <a:schemeClr val="bg1"/>
                    </a:gs>
                    <a:gs pos="46000">
                      <a:schemeClr val="bg1"/>
                    </a:gs>
                  </a:gsLst>
                  <a:lin ang="5400000" scaled="0"/>
                </a:gradFill>
                <a:latin typeface="Segoe UI Light"/>
                <a:hlinkClick r:id="rId4"/>
              </a:rPr>
              <a:t> for free</a:t>
            </a:r>
            <a:r>
              <a:rPr lang="en-US" sz="3600" dirty="0">
                <a:gradFill>
                  <a:gsLst>
                    <a:gs pos="20354">
                      <a:schemeClr val="bg1"/>
                    </a:gs>
                    <a:gs pos="46000">
                      <a:schemeClr val="bg1"/>
                    </a:gs>
                  </a:gsLst>
                  <a:lin ang="5400000" scaled="0"/>
                </a:gradFill>
                <a:latin typeface="Segoe UI Light"/>
              </a:rPr>
              <a:t>.</a:t>
            </a:r>
          </a:p>
        </p:txBody>
      </p:sp>
      <p:sp>
        <p:nvSpPr>
          <p:cNvPr id="2" name="Title 1"/>
          <p:cNvSpPr>
            <a:spLocks noGrp="1"/>
          </p:cNvSpPr>
          <p:nvPr>
            <p:ph type="title"/>
          </p:nvPr>
        </p:nvSpPr>
        <p:spPr/>
        <p:txBody>
          <a:bodyPr/>
          <a:lstStyle/>
          <a:p>
            <a:r>
              <a:rPr lang="en-US" smtClean="0"/>
              <a:t>Resources</a:t>
            </a:r>
            <a:endParaRPr lang="en-US" dirty="0"/>
          </a:p>
        </p:txBody>
      </p:sp>
      <p:sp useBgFill="1">
        <p:nvSpPr>
          <p:cNvPr id="7" name="Oval 6"/>
          <p:cNvSpPr/>
          <p:nvPr/>
        </p:nvSpPr>
        <p:spPr bwMode="auto">
          <a:xfrm>
            <a:off x="427037" y="1212849"/>
            <a:ext cx="1524000" cy="1524000"/>
          </a:xfrm>
          <a:prstGeom prst="ellipse">
            <a:avLst/>
          </a:prstGeom>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17"/>
          <p:cNvSpPr>
            <a:spLocks noChangeAspect="1" noEditPoints="1"/>
          </p:cNvSpPr>
          <p:nvPr/>
        </p:nvSpPr>
        <p:spPr bwMode="auto">
          <a:xfrm>
            <a:off x="892174" y="1504980"/>
            <a:ext cx="593726" cy="939738"/>
          </a:xfrm>
          <a:custGeom>
            <a:avLst/>
            <a:gdLst>
              <a:gd name="T0" fmla="*/ 0 w 61"/>
              <a:gd name="T1" fmla="*/ 0 h 98"/>
              <a:gd name="T2" fmla="*/ 0 w 61"/>
              <a:gd name="T3" fmla="*/ 98 h 98"/>
              <a:gd name="T4" fmla="*/ 61 w 61"/>
              <a:gd name="T5" fmla="*/ 98 h 98"/>
              <a:gd name="T6" fmla="*/ 61 w 61"/>
              <a:gd name="T7" fmla="*/ 0 h 98"/>
              <a:gd name="T8" fmla="*/ 0 w 61"/>
              <a:gd name="T9" fmla="*/ 0 h 98"/>
              <a:gd name="T10" fmla="*/ 55 w 61"/>
              <a:gd name="T11" fmla="*/ 92 h 98"/>
              <a:gd name="T12" fmla="*/ 6 w 61"/>
              <a:gd name="T13" fmla="*/ 92 h 98"/>
              <a:gd name="T14" fmla="*/ 6 w 61"/>
              <a:gd name="T15" fmla="*/ 7 h 98"/>
              <a:gd name="T16" fmla="*/ 55 w 61"/>
              <a:gd name="T17" fmla="*/ 7 h 98"/>
              <a:gd name="T18" fmla="*/ 55 w 61"/>
              <a:gd name="T19" fmla="*/ 92 h 98"/>
              <a:gd name="T20" fmla="*/ 28 w 61"/>
              <a:gd name="T21" fmla="*/ 80 h 98"/>
              <a:gd name="T22" fmla="*/ 34 w 61"/>
              <a:gd name="T23" fmla="*/ 80 h 98"/>
              <a:gd name="T24" fmla="*/ 34 w 61"/>
              <a:gd name="T25" fmla="*/ 86 h 98"/>
              <a:gd name="T26" fmla="*/ 28 w 61"/>
              <a:gd name="T27" fmla="*/ 86 h 98"/>
              <a:gd name="T28" fmla="*/ 28 w 61"/>
              <a:gd name="T29" fmla="*/ 80 h 98"/>
              <a:gd name="T30" fmla="*/ 40 w 61"/>
              <a:gd name="T31" fmla="*/ 41 h 98"/>
              <a:gd name="T32" fmla="*/ 39 w 61"/>
              <a:gd name="T33" fmla="*/ 41 h 98"/>
              <a:gd name="T34" fmla="*/ 31 w 61"/>
              <a:gd name="T35" fmla="*/ 35 h 98"/>
              <a:gd name="T36" fmla="*/ 24 w 61"/>
              <a:gd name="T37" fmla="*/ 39 h 98"/>
              <a:gd name="T38" fmla="*/ 24 w 61"/>
              <a:gd name="T39" fmla="*/ 38 h 98"/>
              <a:gd name="T40" fmla="*/ 23 w 61"/>
              <a:gd name="T41" fmla="*/ 38 h 98"/>
              <a:gd name="T42" fmla="*/ 17 w 61"/>
              <a:gd name="T43" fmla="*/ 45 h 98"/>
              <a:gd name="T44" fmla="*/ 23 w 61"/>
              <a:gd name="T45" fmla="*/ 51 h 98"/>
              <a:gd name="T46" fmla="*/ 40 w 61"/>
              <a:gd name="T47" fmla="*/ 51 h 98"/>
              <a:gd name="T48" fmla="*/ 45 w 61"/>
              <a:gd name="T49" fmla="*/ 46 h 98"/>
              <a:gd name="T50" fmla="*/ 40 w 61"/>
              <a:gd name="T51" fmla="*/ 4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98">
                <a:moveTo>
                  <a:pt x="0" y="0"/>
                </a:moveTo>
                <a:cubicBezTo>
                  <a:pt x="0" y="98"/>
                  <a:pt x="0" y="98"/>
                  <a:pt x="0" y="98"/>
                </a:cubicBezTo>
                <a:cubicBezTo>
                  <a:pt x="61" y="98"/>
                  <a:pt x="61" y="98"/>
                  <a:pt x="61" y="98"/>
                </a:cubicBezTo>
                <a:cubicBezTo>
                  <a:pt x="61" y="0"/>
                  <a:pt x="61" y="0"/>
                  <a:pt x="61" y="0"/>
                </a:cubicBezTo>
                <a:lnTo>
                  <a:pt x="0" y="0"/>
                </a:lnTo>
                <a:close/>
                <a:moveTo>
                  <a:pt x="55" y="92"/>
                </a:moveTo>
                <a:cubicBezTo>
                  <a:pt x="6" y="92"/>
                  <a:pt x="6" y="92"/>
                  <a:pt x="6" y="92"/>
                </a:cubicBezTo>
                <a:cubicBezTo>
                  <a:pt x="6" y="7"/>
                  <a:pt x="6" y="7"/>
                  <a:pt x="6" y="7"/>
                </a:cubicBezTo>
                <a:cubicBezTo>
                  <a:pt x="55" y="7"/>
                  <a:pt x="55" y="7"/>
                  <a:pt x="55" y="7"/>
                </a:cubicBezTo>
                <a:lnTo>
                  <a:pt x="55" y="92"/>
                </a:lnTo>
                <a:close/>
                <a:moveTo>
                  <a:pt x="28" y="80"/>
                </a:moveTo>
                <a:cubicBezTo>
                  <a:pt x="34" y="80"/>
                  <a:pt x="34" y="80"/>
                  <a:pt x="34" y="80"/>
                </a:cubicBezTo>
                <a:cubicBezTo>
                  <a:pt x="34" y="86"/>
                  <a:pt x="34" y="86"/>
                  <a:pt x="34" y="86"/>
                </a:cubicBezTo>
                <a:cubicBezTo>
                  <a:pt x="28" y="86"/>
                  <a:pt x="28" y="86"/>
                  <a:pt x="28" y="86"/>
                </a:cubicBezTo>
                <a:lnTo>
                  <a:pt x="28" y="80"/>
                </a:lnTo>
                <a:close/>
                <a:moveTo>
                  <a:pt x="40" y="41"/>
                </a:moveTo>
                <a:cubicBezTo>
                  <a:pt x="39" y="41"/>
                  <a:pt x="39" y="41"/>
                  <a:pt x="39" y="41"/>
                </a:cubicBezTo>
                <a:cubicBezTo>
                  <a:pt x="38" y="37"/>
                  <a:pt x="35" y="35"/>
                  <a:pt x="31" y="35"/>
                </a:cubicBezTo>
                <a:cubicBezTo>
                  <a:pt x="28" y="35"/>
                  <a:pt x="25" y="36"/>
                  <a:pt x="24" y="39"/>
                </a:cubicBezTo>
                <a:cubicBezTo>
                  <a:pt x="24" y="39"/>
                  <a:pt x="24" y="39"/>
                  <a:pt x="24" y="38"/>
                </a:cubicBezTo>
                <a:cubicBezTo>
                  <a:pt x="23" y="38"/>
                  <a:pt x="23" y="38"/>
                  <a:pt x="23" y="38"/>
                </a:cubicBezTo>
                <a:cubicBezTo>
                  <a:pt x="19" y="38"/>
                  <a:pt x="17" y="41"/>
                  <a:pt x="17" y="45"/>
                </a:cubicBezTo>
                <a:cubicBezTo>
                  <a:pt x="17" y="48"/>
                  <a:pt x="20" y="51"/>
                  <a:pt x="23" y="51"/>
                </a:cubicBezTo>
                <a:cubicBezTo>
                  <a:pt x="40" y="51"/>
                  <a:pt x="40" y="51"/>
                  <a:pt x="40" y="51"/>
                </a:cubicBezTo>
                <a:cubicBezTo>
                  <a:pt x="42" y="51"/>
                  <a:pt x="45" y="49"/>
                  <a:pt x="45" y="46"/>
                </a:cubicBezTo>
                <a:cubicBezTo>
                  <a:pt x="45" y="43"/>
                  <a:pt x="42" y="41"/>
                  <a:pt x="40"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400"/>
            <a:endParaRPr lang="en-US" dirty="0"/>
          </a:p>
        </p:txBody>
      </p:sp>
    </p:spTree>
    <p:extLst>
      <p:ext uri="{BB962C8B-B14F-4D97-AF65-F5344CB8AC3E}">
        <p14:creationId xmlns:p14="http://schemas.microsoft.com/office/powerpoint/2010/main" val="75434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8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val 70"/>
          <p:cNvSpPr/>
          <p:nvPr/>
        </p:nvSpPr>
        <p:spPr>
          <a:xfrm>
            <a:off x="5033596" y="2440809"/>
            <a:ext cx="2191392" cy="3476858"/>
          </a:xfrm>
          <a:prstGeom prst="rect">
            <a:avLst/>
          </a:prstGeom>
          <a:solidFill>
            <a:srgbClr val="FFE69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32">
              <a:solidFill>
                <a:prstClr val="black"/>
              </a:solidFill>
              <a:cs typeface="Segoe UI" panose="020B0502040204020203" pitchFamily="34" charset="0"/>
            </a:endParaRPr>
          </a:p>
        </p:txBody>
      </p:sp>
      <p:sp>
        <p:nvSpPr>
          <p:cNvPr id="48" name="Rectangle 47"/>
          <p:cNvSpPr/>
          <p:nvPr/>
        </p:nvSpPr>
        <p:spPr>
          <a:xfrm>
            <a:off x="5098315" y="2526678"/>
            <a:ext cx="2102828"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Electricity Distribution</a:t>
            </a:r>
            <a:endParaRPr lang="en-US" sz="1632" dirty="0">
              <a:solidFill>
                <a:prstClr val="black"/>
              </a:solidFill>
              <a:cs typeface="Segoe UI" panose="020B0502040204020203" pitchFamily="34" charset="0"/>
            </a:endParaRPr>
          </a:p>
        </p:txBody>
      </p:sp>
      <p:sp>
        <p:nvSpPr>
          <p:cNvPr id="49" name="Rectangle 48"/>
          <p:cNvSpPr/>
          <p:nvPr/>
        </p:nvSpPr>
        <p:spPr>
          <a:xfrm>
            <a:off x="5327202" y="3285980"/>
            <a:ext cx="1604178"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Gas Distribution</a:t>
            </a:r>
            <a:endParaRPr lang="en-US" sz="1632" dirty="0">
              <a:solidFill>
                <a:prstClr val="black"/>
              </a:solidFill>
              <a:cs typeface="Segoe UI" panose="020B0502040204020203" pitchFamily="34" charset="0"/>
            </a:endParaRPr>
          </a:p>
        </p:txBody>
      </p:sp>
      <p:sp>
        <p:nvSpPr>
          <p:cNvPr id="72" name="Oval 71"/>
          <p:cNvSpPr/>
          <p:nvPr/>
        </p:nvSpPr>
        <p:spPr>
          <a:xfrm>
            <a:off x="7280541" y="2440809"/>
            <a:ext cx="2191678" cy="3476858"/>
          </a:xfrm>
          <a:prstGeom prst="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632">
              <a:solidFill>
                <a:prstClr val="black"/>
              </a:solidFill>
              <a:latin typeface="Segoe UI" panose="020B0502040204020203" pitchFamily="34" charset="0"/>
              <a:cs typeface="Segoe UI" panose="020B0502040204020203" pitchFamily="34" charset="0"/>
            </a:endParaRPr>
          </a:p>
        </p:txBody>
      </p:sp>
      <p:sp>
        <p:nvSpPr>
          <p:cNvPr id="50" name="Rectangle 49"/>
          <p:cNvSpPr/>
          <p:nvPr/>
        </p:nvSpPr>
        <p:spPr>
          <a:xfrm>
            <a:off x="7602182" y="2526678"/>
            <a:ext cx="1578739"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Patient Tracking</a:t>
            </a:r>
            <a:endParaRPr lang="en-US" sz="1632" dirty="0">
              <a:solidFill>
                <a:prstClr val="black"/>
              </a:solidFill>
              <a:cs typeface="Segoe UI" panose="020B0502040204020203" pitchFamily="34" charset="0"/>
            </a:endParaRPr>
          </a:p>
        </p:txBody>
      </p:sp>
      <p:sp>
        <p:nvSpPr>
          <p:cNvPr id="54" name="Rectangle 53"/>
          <p:cNvSpPr/>
          <p:nvPr/>
        </p:nvSpPr>
        <p:spPr>
          <a:xfrm>
            <a:off x="7686208" y="4888954"/>
            <a:ext cx="1380343" cy="350330"/>
          </a:xfrm>
          <a:prstGeom prst="rect">
            <a:avLst/>
          </a:prstGeom>
        </p:spPr>
        <p:txBody>
          <a:bodyPr wrap="square">
            <a:spAutoFit/>
          </a:bodyPr>
          <a:lstStyle/>
          <a:p>
            <a:pPr algn="ctr"/>
            <a:r>
              <a:rPr lang="en-US" sz="1632" dirty="0">
                <a:solidFill>
                  <a:prstClr val="black"/>
                </a:solidFill>
                <a:ea typeface="Calibri" panose="020F0502020204030204" pitchFamily="34" charset="0"/>
                <a:cs typeface="Segoe UI" panose="020B0502040204020203" pitchFamily="34" charset="0"/>
              </a:rPr>
              <a:t>Mobile Care</a:t>
            </a:r>
            <a:endParaRPr lang="en-US" sz="1632" dirty="0">
              <a:solidFill>
                <a:prstClr val="black"/>
              </a:solidFill>
              <a:cs typeface="Segoe UI" panose="020B0502040204020203" pitchFamily="34" charset="0"/>
            </a:endParaRPr>
          </a:p>
        </p:txBody>
      </p:sp>
      <p:sp>
        <p:nvSpPr>
          <p:cNvPr id="69" name="Oval 68"/>
          <p:cNvSpPr/>
          <p:nvPr/>
        </p:nvSpPr>
        <p:spPr>
          <a:xfrm>
            <a:off x="2789237" y="2430462"/>
            <a:ext cx="2188229" cy="3487206"/>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632">
              <a:solidFill>
                <a:prstClr val="black"/>
              </a:solidFill>
              <a:latin typeface="Segoe UI" panose="020B0502040204020203" pitchFamily="34" charset="0"/>
              <a:cs typeface="Segoe UI" panose="020B0502040204020203" pitchFamily="34" charset="0"/>
            </a:endParaRPr>
          </a:p>
        </p:txBody>
      </p:sp>
      <p:sp>
        <p:nvSpPr>
          <p:cNvPr id="55" name="Rectangle 54"/>
          <p:cNvSpPr/>
          <p:nvPr/>
        </p:nvSpPr>
        <p:spPr>
          <a:xfrm>
            <a:off x="2911232" y="5184237"/>
            <a:ext cx="1980208"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Safety Management</a:t>
            </a:r>
            <a:endParaRPr lang="en-US" sz="1632" dirty="0">
              <a:solidFill>
                <a:prstClr val="black"/>
              </a:solidFill>
              <a:cs typeface="Segoe UI" panose="020B0502040204020203" pitchFamily="34" charset="0"/>
            </a:endParaRPr>
          </a:p>
        </p:txBody>
      </p:sp>
      <p:sp>
        <p:nvSpPr>
          <p:cNvPr id="57" name="Rectangle 56"/>
          <p:cNvSpPr/>
          <p:nvPr/>
        </p:nvSpPr>
        <p:spPr>
          <a:xfrm>
            <a:off x="3107061" y="3665632"/>
            <a:ext cx="1580309"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Climate Control</a:t>
            </a:r>
            <a:endParaRPr lang="en-US" sz="1632" dirty="0">
              <a:solidFill>
                <a:prstClr val="black"/>
              </a:solidFill>
              <a:cs typeface="Segoe UI" panose="020B0502040204020203" pitchFamily="34" charset="0"/>
            </a:endParaRPr>
          </a:p>
        </p:txBody>
      </p:sp>
      <p:sp>
        <p:nvSpPr>
          <p:cNvPr id="58" name="Rectangle 57"/>
          <p:cNvSpPr/>
          <p:nvPr/>
        </p:nvSpPr>
        <p:spPr>
          <a:xfrm>
            <a:off x="3436856" y="2526678"/>
            <a:ext cx="906070"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Lighting</a:t>
            </a:r>
            <a:endParaRPr lang="en-US" sz="1632" dirty="0">
              <a:solidFill>
                <a:prstClr val="black"/>
              </a:solidFill>
              <a:cs typeface="Segoe UI" panose="020B0502040204020203" pitchFamily="34" charset="0"/>
            </a:endParaRPr>
          </a:p>
        </p:txBody>
      </p:sp>
      <p:sp>
        <p:nvSpPr>
          <p:cNvPr id="59" name="Rectangle 58"/>
          <p:cNvSpPr/>
          <p:nvPr/>
        </p:nvSpPr>
        <p:spPr>
          <a:xfrm>
            <a:off x="2874903" y="3285980"/>
            <a:ext cx="2051164"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Energy Management</a:t>
            </a:r>
            <a:endParaRPr lang="en-US" sz="1632" dirty="0">
              <a:solidFill>
                <a:prstClr val="black"/>
              </a:solidFill>
              <a:cs typeface="Segoe UI" panose="020B0502040204020203" pitchFamily="34" charset="0"/>
            </a:endParaRPr>
          </a:p>
        </p:txBody>
      </p:sp>
      <p:sp>
        <p:nvSpPr>
          <p:cNvPr id="68" name="Oval 67"/>
          <p:cNvSpPr/>
          <p:nvPr/>
        </p:nvSpPr>
        <p:spPr>
          <a:xfrm>
            <a:off x="563877" y="2432092"/>
            <a:ext cx="2186149" cy="3485575"/>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32">
              <a:solidFill>
                <a:prstClr val="black"/>
              </a:solidFill>
              <a:cs typeface="Segoe UI" panose="020B0502040204020203" pitchFamily="34" charset="0"/>
            </a:endParaRPr>
          </a:p>
        </p:txBody>
      </p:sp>
      <p:sp>
        <p:nvSpPr>
          <p:cNvPr id="36" name="Rectangle 35"/>
          <p:cNvSpPr/>
          <p:nvPr/>
        </p:nvSpPr>
        <p:spPr>
          <a:xfrm>
            <a:off x="752937" y="4045283"/>
            <a:ext cx="1808030" cy="350330"/>
          </a:xfrm>
          <a:prstGeom prst="rect">
            <a:avLst/>
          </a:prstGeom>
        </p:spPr>
        <p:txBody>
          <a:bodyPr wrap="square">
            <a:spAutoFit/>
          </a:bodyPr>
          <a:lstStyle/>
          <a:p>
            <a:pPr algn="ctr"/>
            <a:r>
              <a:rPr lang="en-US" sz="1632" dirty="0">
                <a:solidFill>
                  <a:prstClr val="black"/>
                </a:solidFill>
                <a:ea typeface="Calibri" panose="020F0502020204030204" pitchFamily="34" charset="0"/>
                <a:cs typeface="Segoe UI" panose="020B0502040204020203" pitchFamily="34" charset="0"/>
              </a:rPr>
              <a:t>Drinking Water</a:t>
            </a:r>
            <a:endParaRPr lang="en-US" sz="1632" dirty="0">
              <a:solidFill>
                <a:prstClr val="black"/>
              </a:solidFill>
              <a:cs typeface="Segoe UI" panose="020B0502040204020203" pitchFamily="34" charset="0"/>
            </a:endParaRPr>
          </a:p>
        </p:txBody>
      </p:sp>
      <p:sp>
        <p:nvSpPr>
          <p:cNvPr id="37" name="Rectangle 36"/>
          <p:cNvSpPr/>
          <p:nvPr/>
        </p:nvSpPr>
        <p:spPr>
          <a:xfrm>
            <a:off x="999259" y="4804586"/>
            <a:ext cx="1315387"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Waste Water</a:t>
            </a:r>
            <a:endParaRPr lang="en-US" sz="1632" dirty="0">
              <a:solidFill>
                <a:prstClr val="black"/>
              </a:solidFill>
              <a:cs typeface="Segoe UI" panose="020B0502040204020203" pitchFamily="34" charset="0"/>
            </a:endParaRPr>
          </a:p>
        </p:txBody>
      </p:sp>
      <p:sp>
        <p:nvSpPr>
          <p:cNvPr id="38" name="Rectangle 37"/>
          <p:cNvSpPr/>
          <p:nvPr/>
        </p:nvSpPr>
        <p:spPr>
          <a:xfrm>
            <a:off x="625581" y="2906329"/>
            <a:ext cx="2062743" cy="350330"/>
          </a:xfrm>
          <a:prstGeom prst="rect">
            <a:avLst/>
          </a:prstGeom>
        </p:spPr>
        <p:txBody>
          <a:bodyPr wrap="square">
            <a:spAutoFit/>
          </a:bodyPr>
          <a:lstStyle/>
          <a:p>
            <a:pPr algn="ctr"/>
            <a:r>
              <a:rPr lang="en-US" sz="1632" dirty="0">
                <a:solidFill>
                  <a:prstClr val="black"/>
                </a:solidFill>
                <a:cs typeface="Segoe UI" panose="020B0502040204020203" pitchFamily="34" charset="0"/>
              </a:rPr>
              <a:t>Pollution Control</a:t>
            </a:r>
          </a:p>
        </p:txBody>
      </p:sp>
      <p:sp>
        <p:nvSpPr>
          <p:cNvPr id="39" name="Rectangle 38"/>
          <p:cNvSpPr/>
          <p:nvPr/>
        </p:nvSpPr>
        <p:spPr>
          <a:xfrm>
            <a:off x="919604" y="2526678"/>
            <a:ext cx="1474694" cy="350330"/>
          </a:xfrm>
          <a:prstGeom prst="rect">
            <a:avLst/>
          </a:prstGeom>
        </p:spPr>
        <p:txBody>
          <a:bodyPr wrap="none">
            <a:spAutoFit/>
          </a:bodyPr>
          <a:lstStyle/>
          <a:p>
            <a:pPr algn="ctr"/>
            <a:r>
              <a:rPr lang="en-US" sz="1632" dirty="0">
                <a:solidFill>
                  <a:prstClr val="black"/>
                </a:solidFill>
                <a:cs typeface="Segoe UI" panose="020B0502040204020203" pitchFamily="34" charset="0"/>
              </a:rPr>
              <a:t>Fire Protection</a:t>
            </a:r>
          </a:p>
        </p:txBody>
      </p:sp>
      <p:sp>
        <p:nvSpPr>
          <p:cNvPr id="40" name="Rectangle 39"/>
          <p:cNvSpPr/>
          <p:nvPr/>
        </p:nvSpPr>
        <p:spPr>
          <a:xfrm>
            <a:off x="691862" y="3665632"/>
            <a:ext cx="1930181" cy="350330"/>
          </a:xfrm>
          <a:prstGeom prst="rect">
            <a:avLst/>
          </a:prstGeom>
        </p:spPr>
        <p:txBody>
          <a:bodyPr wrap="none">
            <a:spAutoFit/>
          </a:bodyPr>
          <a:lstStyle/>
          <a:p>
            <a:pPr algn="ctr"/>
            <a:r>
              <a:rPr lang="en-US" sz="1632" dirty="0">
                <a:solidFill>
                  <a:prstClr val="black"/>
                </a:solidFill>
                <a:cs typeface="Segoe UI" panose="020B0502040204020203" pitchFamily="34" charset="0"/>
              </a:rPr>
              <a:t>Medical Emergency</a:t>
            </a:r>
          </a:p>
        </p:txBody>
      </p:sp>
      <p:sp>
        <p:nvSpPr>
          <p:cNvPr id="41" name="Rectangle 40"/>
          <p:cNvSpPr/>
          <p:nvPr/>
        </p:nvSpPr>
        <p:spPr>
          <a:xfrm>
            <a:off x="679216" y="5184237"/>
            <a:ext cx="1955472" cy="350330"/>
          </a:xfrm>
          <a:prstGeom prst="rect">
            <a:avLst/>
          </a:prstGeom>
        </p:spPr>
        <p:txBody>
          <a:bodyPr wrap="square">
            <a:spAutoFit/>
          </a:bodyPr>
          <a:lstStyle/>
          <a:p>
            <a:pPr algn="ctr"/>
            <a:r>
              <a:rPr lang="en-US" sz="1632" dirty="0">
                <a:solidFill>
                  <a:prstClr val="black"/>
                </a:solidFill>
                <a:cs typeface="Segoe UI" panose="020B0502040204020203" pitchFamily="34" charset="0"/>
              </a:rPr>
              <a:t>Public Order</a:t>
            </a:r>
          </a:p>
        </p:txBody>
      </p:sp>
      <p:sp>
        <p:nvSpPr>
          <p:cNvPr id="9" name="Rectangle 8"/>
          <p:cNvSpPr/>
          <p:nvPr/>
        </p:nvSpPr>
        <p:spPr>
          <a:xfrm>
            <a:off x="5032052" y="1957743"/>
            <a:ext cx="2194479" cy="4446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36" dirty="0">
                <a:solidFill>
                  <a:prstClr val="black"/>
                </a:solidFill>
                <a:cs typeface="Segoe UI" panose="020B0502040204020203" pitchFamily="34" charset="0"/>
              </a:rPr>
              <a:t>Energy</a:t>
            </a:r>
          </a:p>
        </p:txBody>
      </p:sp>
      <p:sp>
        <p:nvSpPr>
          <p:cNvPr id="64" name="Oval 63"/>
          <p:cNvSpPr/>
          <p:nvPr/>
        </p:nvSpPr>
        <p:spPr>
          <a:xfrm>
            <a:off x="9530983" y="2430462"/>
            <a:ext cx="2078797" cy="3487205"/>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32">
              <a:solidFill>
                <a:prstClr val="black"/>
              </a:solidFill>
              <a:latin typeface="Segoe UI" panose="020B0502040204020203" pitchFamily="34" charset="0"/>
              <a:cs typeface="Segoe UI" panose="020B0502040204020203" pitchFamily="34" charset="0"/>
            </a:endParaRPr>
          </a:p>
        </p:txBody>
      </p:sp>
      <p:sp>
        <p:nvSpPr>
          <p:cNvPr id="21" name="Rectangle 20"/>
          <p:cNvSpPr/>
          <p:nvPr/>
        </p:nvSpPr>
        <p:spPr>
          <a:xfrm>
            <a:off x="9862725" y="3539082"/>
            <a:ext cx="1415314"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Toll Collection</a:t>
            </a:r>
            <a:endParaRPr lang="en-US" sz="1632" dirty="0">
              <a:solidFill>
                <a:prstClr val="black"/>
              </a:solidFill>
              <a:cs typeface="Segoe UI" panose="020B0502040204020203" pitchFamily="34" charset="0"/>
            </a:endParaRPr>
          </a:p>
        </p:txBody>
      </p:sp>
      <p:sp>
        <p:nvSpPr>
          <p:cNvPr id="22" name="Rectangle 21"/>
          <p:cNvSpPr/>
          <p:nvPr/>
        </p:nvSpPr>
        <p:spPr>
          <a:xfrm>
            <a:off x="9985899" y="2526678"/>
            <a:ext cx="1168965"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Traffic Flow</a:t>
            </a:r>
            <a:endParaRPr lang="en-US" sz="1632" dirty="0">
              <a:solidFill>
                <a:prstClr val="black"/>
              </a:solidFill>
              <a:cs typeface="Segoe UI" panose="020B0502040204020203" pitchFamily="34" charset="0"/>
            </a:endParaRPr>
          </a:p>
        </p:txBody>
      </p:sp>
      <p:sp>
        <p:nvSpPr>
          <p:cNvPr id="24" name="Rectangle 23"/>
          <p:cNvSpPr/>
          <p:nvPr/>
        </p:nvSpPr>
        <p:spPr>
          <a:xfrm>
            <a:off x="9706001" y="4888954"/>
            <a:ext cx="1728759"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Air Traffic Control</a:t>
            </a:r>
            <a:endParaRPr lang="en-US" sz="1632" dirty="0">
              <a:solidFill>
                <a:prstClr val="black"/>
              </a:solidFill>
              <a:cs typeface="Segoe UI" panose="020B0502040204020203" pitchFamily="34" charset="0"/>
            </a:endParaRPr>
          </a:p>
        </p:txBody>
      </p:sp>
      <p:sp>
        <p:nvSpPr>
          <p:cNvPr id="25" name="Rectangle 24"/>
          <p:cNvSpPr/>
          <p:nvPr/>
        </p:nvSpPr>
        <p:spPr>
          <a:xfrm>
            <a:off x="9816032" y="3876550"/>
            <a:ext cx="1508699" cy="350330"/>
          </a:xfrm>
          <a:prstGeom prst="rect">
            <a:avLst/>
          </a:prstGeom>
        </p:spPr>
        <p:txBody>
          <a:bodyPr wrap="none">
            <a:spAutoFit/>
          </a:bodyPr>
          <a:lstStyle/>
          <a:p>
            <a:pPr algn="ctr"/>
            <a:r>
              <a:rPr lang="en-US" sz="1632" dirty="0">
                <a:solidFill>
                  <a:prstClr val="black"/>
                </a:solidFill>
                <a:cs typeface="Segoe UI" panose="020B0502040204020203" pitchFamily="34" charset="0"/>
              </a:rPr>
              <a:t>Bus/Tram/Train</a:t>
            </a:r>
          </a:p>
        </p:txBody>
      </p:sp>
      <p:sp>
        <p:nvSpPr>
          <p:cNvPr id="27" name="Rectangle 26"/>
          <p:cNvSpPr/>
          <p:nvPr/>
        </p:nvSpPr>
        <p:spPr>
          <a:xfrm>
            <a:off x="9932993" y="2864146"/>
            <a:ext cx="1274776"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Traffic Alerts</a:t>
            </a:r>
            <a:endParaRPr lang="en-US" sz="1632" dirty="0">
              <a:solidFill>
                <a:prstClr val="black"/>
              </a:solidFill>
              <a:cs typeface="Segoe UI" panose="020B0502040204020203" pitchFamily="34" charset="0"/>
            </a:endParaRPr>
          </a:p>
        </p:txBody>
      </p:sp>
      <p:sp>
        <p:nvSpPr>
          <p:cNvPr id="79" name="Rectangle 78"/>
          <p:cNvSpPr/>
          <p:nvPr/>
        </p:nvSpPr>
        <p:spPr>
          <a:xfrm>
            <a:off x="9874238" y="4551486"/>
            <a:ext cx="1392293"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Street Quality</a:t>
            </a:r>
            <a:endParaRPr lang="en-US" sz="1632" dirty="0">
              <a:solidFill>
                <a:prstClr val="black"/>
              </a:solidFill>
              <a:cs typeface="Segoe UI" panose="020B0502040204020203" pitchFamily="34" charset="0"/>
            </a:endParaRPr>
          </a:p>
        </p:txBody>
      </p:sp>
      <p:sp>
        <p:nvSpPr>
          <p:cNvPr id="4" name="Rectangle 3"/>
          <p:cNvSpPr/>
          <p:nvPr/>
        </p:nvSpPr>
        <p:spPr>
          <a:xfrm>
            <a:off x="9535933" y="1957680"/>
            <a:ext cx="2068897" cy="444671"/>
          </a:xfrm>
          <a:prstGeom prst="rect">
            <a:avLst/>
          </a:prstGeom>
          <a:solidFill>
            <a:schemeClr val="accent2">
              <a:lumMod val="75000"/>
            </a:schemeClr>
          </a:solidFill>
          <a:ln>
            <a:noFill/>
          </a:ln>
        </p:spPr>
        <p:style>
          <a:lnRef idx="1">
            <a:schemeClr val="dk1"/>
          </a:lnRef>
          <a:fillRef idx="3">
            <a:schemeClr val="dk1"/>
          </a:fillRef>
          <a:effectRef idx="2">
            <a:schemeClr val="dk1"/>
          </a:effectRef>
          <a:fontRef idx="minor">
            <a:schemeClr val="lt1"/>
          </a:fontRef>
        </p:style>
        <p:txBody>
          <a:bodyPr lIns="0" tIns="0" rIns="0" bIns="0" rtlCol="0" anchor="ctr"/>
          <a:lstStyle/>
          <a:p>
            <a:pPr algn="ctr"/>
            <a:r>
              <a:rPr lang="en-US" sz="1632" dirty="0">
                <a:solidFill>
                  <a:prstClr val="white"/>
                </a:solidFill>
                <a:cs typeface="Segoe UI" panose="020B0502040204020203" pitchFamily="34" charset="0"/>
              </a:rPr>
              <a:t>Mobility</a:t>
            </a:r>
          </a:p>
        </p:txBody>
      </p:sp>
      <p:sp>
        <p:nvSpPr>
          <p:cNvPr id="7" name="Rectangle 6"/>
          <p:cNvSpPr/>
          <p:nvPr/>
        </p:nvSpPr>
        <p:spPr>
          <a:xfrm>
            <a:off x="561797" y="1958811"/>
            <a:ext cx="2190308" cy="444607"/>
          </a:xfrm>
          <a:prstGeom prst="rect">
            <a:avLst/>
          </a:prstGeom>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en-US" sz="2040" dirty="0">
                <a:solidFill>
                  <a:prstClr val="white"/>
                </a:solidFill>
                <a:cs typeface="Segoe UI" panose="020B0502040204020203" pitchFamily="34" charset="0"/>
              </a:rPr>
              <a:t>City</a:t>
            </a:r>
          </a:p>
        </p:txBody>
      </p:sp>
      <p:sp>
        <p:nvSpPr>
          <p:cNvPr id="10" name="Rectangle 9"/>
          <p:cNvSpPr/>
          <p:nvPr/>
        </p:nvSpPr>
        <p:spPr>
          <a:xfrm>
            <a:off x="7279911" y="1965076"/>
            <a:ext cx="2192936" cy="42993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36" dirty="0">
                <a:solidFill>
                  <a:prstClr val="white"/>
                </a:solidFill>
                <a:cs typeface="Segoe UI" panose="020B0502040204020203" pitchFamily="34" charset="0"/>
              </a:rPr>
              <a:t>Health</a:t>
            </a:r>
          </a:p>
        </p:txBody>
      </p:sp>
      <p:sp>
        <p:nvSpPr>
          <p:cNvPr id="11" name="Rectangle 10"/>
          <p:cNvSpPr/>
          <p:nvPr/>
        </p:nvSpPr>
        <p:spPr>
          <a:xfrm>
            <a:off x="2789237" y="1962169"/>
            <a:ext cx="2188229" cy="441249"/>
          </a:xfrm>
          <a:prstGeom prst="rect">
            <a:avLst/>
          </a:prstGeom>
        </p:spPr>
        <p:style>
          <a:lnRef idx="1">
            <a:schemeClr val="accent6"/>
          </a:lnRef>
          <a:fillRef idx="3">
            <a:schemeClr val="accent6"/>
          </a:fillRef>
          <a:effectRef idx="2">
            <a:schemeClr val="accent6"/>
          </a:effectRef>
          <a:fontRef idx="minor">
            <a:schemeClr val="lt1"/>
          </a:fontRef>
        </p:style>
        <p:txBody>
          <a:bodyPr lIns="0" tIns="0" rIns="0" bIns="0" rtlCol="0" anchor="ctr"/>
          <a:lstStyle/>
          <a:p>
            <a:pPr algn="ctr"/>
            <a:r>
              <a:rPr lang="en-US" sz="1836" dirty="0">
                <a:solidFill>
                  <a:prstClr val="white"/>
                </a:solidFill>
                <a:cs typeface="Segoe UI" panose="020B0502040204020203" pitchFamily="34" charset="0"/>
              </a:rPr>
              <a:t>Buildings</a:t>
            </a:r>
          </a:p>
        </p:txBody>
      </p:sp>
      <p:sp>
        <p:nvSpPr>
          <p:cNvPr id="75" name="Title 74"/>
          <p:cNvSpPr>
            <a:spLocks noGrp="1"/>
          </p:cNvSpPr>
          <p:nvPr>
            <p:ph type="title"/>
          </p:nvPr>
        </p:nvSpPr>
        <p:spPr/>
        <p:txBody>
          <a:bodyPr/>
          <a:lstStyle/>
          <a:p>
            <a:r>
              <a:rPr lang="en-US" dirty="0" smtClean="0"/>
              <a:t>IoT Enabled Infrastructure</a:t>
            </a:r>
            <a:endParaRPr lang="en-US" dirty="0"/>
          </a:p>
        </p:txBody>
      </p:sp>
      <p:sp>
        <p:nvSpPr>
          <p:cNvPr id="81" name="Rectangle 80"/>
          <p:cNvSpPr/>
          <p:nvPr/>
        </p:nvSpPr>
        <p:spPr>
          <a:xfrm>
            <a:off x="625581" y="3285980"/>
            <a:ext cx="2062743" cy="350330"/>
          </a:xfrm>
          <a:prstGeom prst="rect">
            <a:avLst/>
          </a:prstGeom>
        </p:spPr>
        <p:txBody>
          <a:bodyPr wrap="square">
            <a:spAutoFit/>
          </a:bodyPr>
          <a:lstStyle/>
          <a:p>
            <a:pPr algn="ctr"/>
            <a:r>
              <a:rPr lang="en-US" sz="1632" dirty="0">
                <a:solidFill>
                  <a:prstClr val="black"/>
                </a:solidFill>
                <a:cs typeface="Segoe UI" panose="020B0502040204020203" pitchFamily="34" charset="0"/>
              </a:rPr>
              <a:t>Flood Control</a:t>
            </a:r>
          </a:p>
        </p:txBody>
      </p:sp>
      <p:sp>
        <p:nvSpPr>
          <p:cNvPr id="82" name="Rectangle 81"/>
          <p:cNvSpPr/>
          <p:nvPr/>
        </p:nvSpPr>
        <p:spPr>
          <a:xfrm>
            <a:off x="1046408" y="4424934"/>
            <a:ext cx="1221086"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Solid Waste</a:t>
            </a:r>
            <a:endParaRPr lang="en-US" sz="1632" dirty="0">
              <a:solidFill>
                <a:prstClr val="black"/>
              </a:solidFill>
              <a:cs typeface="Segoe UI" panose="020B0502040204020203" pitchFamily="34" charset="0"/>
            </a:endParaRPr>
          </a:p>
        </p:txBody>
      </p:sp>
      <p:sp>
        <p:nvSpPr>
          <p:cNvPr id="83" name="Rectangle 82"/>
          <p:cNvSpPr/>
          <p:nvPr/>
        </p:nvSpPr>
        <p:spPr>
          <a:xfrm>
            <a:off x="3330587" y="4045283"/>
            <a:ext cx="1125149"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Air Quality</a:t>
            </a:r>
            <a:endParaRPr lang="en-US" sz="1632" dirty="0">
              <a:solidFill>
                <a:prstClr val="black"/>
              </a:solidFill>
              <a:cs typeface="Segoe UI" panose="020B0502040204020203" pitchFamily="34" charset="0"/>
            </a:endParaRPr>
          </a:p>
        </p:txBody>
      </p:sp>
      <p:sp>
        <p:nvSpPr>
          <p:cNvPr id="84" name="Rectangle 83"/>
          <p:cNvSpPr/>
          <p:nvPr/>
        </p:nvSpPr>
        <p:spPr>
          <a:xfrm>
            <a:off x="2962175" y="4424934"/>
            <a:ext cx="1880151" cy="350330"/>
          </a:xfrm>
          <a:prstGeom prst="rect">
            <a:avLst/>
          </a:prstGeom>
        </p:spPr>
        <p:txBody>
          <a:bodyPr wrap="none">
            <a:spAutoFit/>
          </a:bodyPr>
          <a:lstStyle/>
          <a:p>
            <a:r>
              <a:rPr lang="en-US" sz="1632" dirty="0">
                <a:solidFill>
                  <a:prstClr val="black"/>
                </a:solidFill>
                <a:cs typeface="Segoe UI" panose="020B0502040204020203" pitchFamily="34" charset="0"/>
              </a:rPr>
              <a:t>Lifts and Escalators</a:t>
            </a:r>
          </a:p>
        </p:txBody>
      </p:sp>
      <p:sp>
        <p:nvSpPr>
          <p:cNvPr id="85" name="Rectangle 84"/>
          <p:cNvSpPr/>
          <p:nvPr/>
        </p:nvSpPr>
        <p:spPr>
          <a:xfrm>
            <a:off x="3436856" y="4804586"/>
            <a:ext cx="906070" cy="350330"/>
          </a:xfrm>
          <a:prstGeom prst="rect">
            <a:avLst/>
          </a:prstGeom>
        </p:spPr>
        <p:txBody>
          <a:bodyPr wrap="none">
            <a:spAutoFit/>
          </a:bodyPr>
          <a:lstStyle/>
          <a:p>
            <a:r>
              <a:rPr lang="en-US" sz="1632" dirty="0">
                <a:solidFill>
                  <a:prstClr val="black"/>
                </a:solidFill>
                <a:cs typeface="Segoe UI" panose="020B0502040204020203" pitchFamily="34" charset="0"/>
              </a:rPr>
              <a:t>Signage</a:t>
            </a:r>
          </a:p>
        </p:txBody>
      </p:sp>
      <p:sp>
        <p:nvSpPr>
          <p:cNvPr id="86" name="Rectangle 85"/>
          <p:cNvSpPr/>
          <p:nvPr/>
        </p:nvSpPr>
        <p:spPr>
          <a:xfrm>
            <a:off x="3531028" y="2906329"/>
            <a:ext cx="715896"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Water</a:t>
            </a:r>
            <a:endParaRPr lang="en-US" sz="1632" dirty="0">
              <a:solidFill>
                <a:prstClr val="black"/>
              </a:solidFill>
              <a:cs typeface="Segoe UI" panose="020B0502040204020203" pitchFamily="34" charset="0"/>
            </a:endParaRPr>
          </a:p>
        </p:txBody>
      </p:sp>
      <p:sp>
        <p:nvSpPr>
          <p:cNvPr id="87" name="Rectangle 86"/>
          <p:cNvSpPr/>
          <p:nvPr/>
        </p:nvSpPr>
        <p:spPr>
          <a:xfrm>
            <a:off x="4993974" y="2906329"/>
            <a:ext cx="2311443"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Wind/Solar/Geothermal</a:t>
            </a:r>
            <a:endParaRPr lang="en-US" sz="1632" dirty="0">
              <a:solidFill>
                <a:prstClr val="black"/>
              </a:solidFill>
              <a:cs typeface="Segoe UI" panose="020B0502040204020203" pitchFamily="34" charset="0"/>
            </a:endParaRPr>
          </a:p>
        </p:txBody>
      </p:sp>
      <p:sp>
        <p:nvSpPr>
          <p:cNvPr id="88" name="Rectangle 87"/>
          <p:cNvSpPr/>
          <p:nvPr/>
        </p:nvSpPr>
        <p:spPr>
          <a:xfrm>
            <a:off x="5310035" y="3665632"/>
            <a:ext cx="1638512"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Fuel Distribution</a:t>
            </a:r>
            <a:endParaRPr lang="en-US" sz="1632" dirty="0">
              <a:solidFill>
                <a:prstClr val="black"/>
              </a:solidFill>
              <a:cs typeface="Segoe UI" panose="020B0502040204020203" pitchFamily="34" charset="0"/>
            </a:endParaRPr>
          </a:p>
        </p:txBody>
      </p:sp>
      <p:sp>
        <p:nvSpPr>
          <p:cNvPr id="89" name="Rectangle 88"/>
          <p:cNvSpPr/>
          <p:nvPr/>
        </p:nvSpPr>
        <p:spPr>
          <a:xfrm>
            <a:off x="5468884" y="4045283"/>
            <a:ext cx="1320816"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Power Plants</a:t>
            </a:r>
            <a:endParaRPr lang="en-US" sz="1632" dirty="0">
              <a:solidFill>
                <a:prstClr val="black"/>
              </a:solidFill>
              <a:cs typeface="Segoe UI" panose="020B0502040204020203" pitchFamily="34" charset="0"/>
            </a:endParaRPr>
          </a:p>
        </p:txBody>
      </p:sp>
      <p:sp>
        <p:nvSpPr>
          <p:cNvPr id="91" name="Rectangle 90"/>
          <p:cNvSpPr/>
          <p:nvPr/>
        </p:nvSpPr>
        <p:spPr>
          <a:xfrm>
            <a:off x="5390408" y="4424934"/>
            <a:ext cx="1477767"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Nuclear Waste</a:t>
            </a:r>
            <a:endParaRPr lang="en-US" sz="1632" dirty="0">
              <a:solidFill>
                <a:prstClr val="black"/>
              </a:solidFill>
              <a:cs typeface="Segoe UI" panose="020B0502040204020203" pitchFamily="34" charset="0"/>
            </a:endParaRPr>
          </a:p>
        </p:txBody>
      </p:sp>
      <p:sp>
        <p:nvSpPr>
          <p:cNvPr id="94" name="Rectangle 93"/>
          <p:cNvSpPr/>
          <p:nvPr/>
        </p:nvSpPr>
        <p:spPr>
          <a:xfrm>
            <a:off x="5189542" y="5184237"/>
            <a:ext cx="1879499"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Oil/Gas Production</a:t>
            </a:r>
            <a:endParaRPr lang="en-US" sz="1632" dirty="0">
              <a:solidFill>
                <a:prstClr val="black"/>
              </a:solidFill>
              <a:cs typeface="Segoe UI" panose="020B0502040204020203" pitchFamily="34" charset="0"/>
            </a:endParaRPr>
          </a:p>
        </p:txBody>
      </p:sp>
      <p:sp>
        <p:nvSpPr>
          <p:cNvPr id="95" name="Rectangle 94"/>
          <p:cNvSpPr/>
          <p:nvPr/>
        </p:nvSpPr>
        <p:spPr>
          <a:xfrm>
            <a:off x="5497233" y="4804586"/>
            <a:ext cx="1264117"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Coal Mining</a:t>
            </a:r>
            <a:endParaRPr lang="en-US" sz="1632" dirty="0">
              <a:solidFill>
                <a:prstClr val="black"/>
              </a:solidFill>
              <a:cs typeface="Segoe UI" panose="020B0502040204020203" pitchFamily="34" charset="0"/>
            </a:endParaRPr>
          </a:p>
        </p:txBody>
      </p:sp>
      <p:sp>
        <p:nvSpPr>
          <p:cNvPr id="103" name="Rectangle 102"/>
          <p:cNvSpPr/>
          <p:nvPr/>
        </p:nvSpPr>
        <p:spPr>
          <a:xfrm>
            <a:off x="7642139" y="3876550"/>
            <a:ext cx="1491370"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OR Equipment</a:t>
            </a:r>
            <a:endParaRPr lang="en-US" sz="1632" dirty="0">
              <a:solidFill>
                <a:prstClr val="black"/>
              </a:solidFill>
              <a:cs typeface="Segoe UI" panose="020B0502040204020203" pitchFamily="34" charset="0"/>
            </a:endParaRPr>
          </a:p>
        </p:txBody>
      </p:sp>
      <p:sp>
        <p:nvSpPr>
          <p:cNvPr id="104" name="Rectangle 103"/>
          <p:cNvSpPr/>
          <p:nvPr/>
        </p:nvSpPr>
        <p:spPr>
          <a:xfrm>
            <a:off x="7580830" y="2864146"/>
            <a:ext cx="1622163" cy="350330"/>
          </a:xfrm>
          <a:prstGeom prst="rect">
            <a:avLst/>
          </a:prstGeom>
        </p:spPr>
        <p:txBody>
          <a:bodyPr wrap="none">
            <a:spAutoFit/>
          </a:bodyPr>
          <a:lstStyle/>
          <a:p>
            <a:r>
              <a:rPr lang="en-US" sz="1632" dirty="0">
                <a:solidFill>
                  <a:prstClr val="black"/>
                </a:solidFill>
                <a:cs typeface="Segoe UI" panose="020B0502040204020203" pitchFamily="34" charset="0"/>
              </a:rPr>
              <a:t>Vital Monitoring</a:t>
            </a:r>
          </a:p>
        </p:txBody>
      </p:sp>
      <p:sp>
        <p:nvSpPr>
          <p:cNvPr id="105" name="Rectangle 104"/>
          <p:cNvSpPr/>
          <p:nvPr/>
        </p:nvSpPr>
        <p:spPr>
          <a:xfrm>
            <a:off x="7912719" y="3201614"/>
            <a:ext cx="943672" cy="350330"/>
          </a:xfrm>
          <a:prstGeom prst="rect">
            <a:avLst/>
          </a:prstGeom>
        </p:spPr>
        <p:txBody>
          <a:bodyPr wrap="none">
            <a:spAutoFit/>
          </a:bodyPr>
          <a:lstStyle/>
          <a:p>
            <a:r>
              <a:rPr lang="en-US" sz="1632" dirty="0">
                <a:solidFill>
                  <a:prstClr val="black"/>
                </a:solidFill>
                <a:cs typeface="Segoe UI" panose="020B0502040204020203" pitchFamily="34" charset="0"/>
              </a:rPr>
              <a:t>Implants</a:t>
            </a:r>
          </a:p>
        </p:txBody>
      </p:sp>
      <p:sp>
        <p:nvSpPr>
          <p:cNvPr id="106" name="Rectangle 105"/>
          <p:cNvSpPr/>
          <p:nvPr/>
        </p:nvSpPr>
        <p:spPr>
          <a:xfrm>
            <a:off x="7681377" y="3539082"/>
            <a:ext cx="1417798" cy="350330"/>
          </a:xfrm>
          <a:prstGeom prst="rect">
            <a:avLst/>
          </a:prstGeom>
        </p:spPr>
        <p:txBody>
          <a:bodyPr wrap="none">
            <a:spAutoFit/>
          </a:bodyPr>
          <a:lstStyle/>
          <a:p>
            <a:r>
              <a:rPr lang="en-US" sz="1632" dirty="0">
                <a:solidFill>
                  <a:prstClr val="black"/>
                </a:solidFill>
                <a:cs typeface="Segoe UI" panose="020B0502040204020203" pitchFamily="34" charset="0"/>
              </a:rPr>
              <a:t>Disability Aids</a:t>
            </a:r>
          </a:p>
        </p:txBody>
      </p:sp>
      <p:sp>
        <p:nvSpPr>
          <p:cNvPr id="107" name="Rectangle 106"/>
          <p:cNvSpPr/>
          <p:nvPr/>
        </p:nvSpPr>
        <p:spPr>
          <a:xfrm>
            <a:off x="7620885" y="4214018"/>
            <a:ext cx="1535511"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Lab Equipment</a:t>
            </a:r>
            <a:endParaRPr lang="en-US" sz="1632" dirty="0">
              <a:solidFill>
                <a:prstClr val="black"/>
              </a:solidFill>
              <a:cs typeface="Segoe UI" panose="020B0502040204020203" pitchFamily="34" charset="0"/>
            </a:endParaRPr>
          </a:p>
        </p:txBody>
      </p:sp>
      <p:sp>
        <p:nvSpPr>
          <p:cNvPr id="108" name="Rectangle 107"/>
          <p:cNvSpPr/>
          <p:nvPr/>
        </p:nvSpPr>
        <p:spPr>
          <a:xfrm>
            <a:off x="7344586" y="4551486"/>
            <a:ext cx="2097922" cy="350330"/>
          </a:xfrm>
          <a:prstGeom prst="rect">
            <a:avLst/>
          </a:prstGeom>
        </p:spPr>
        <p:txBody>
          <a:bodyPr wrap="none">
            <a:spAutoFit/>
          </a:bodyPr>
          <a:lstStyle/>
          <a:p>
            <a:r>
              <a:rPr lang="en-US" sz="1632" dirty="0">
                <a:solidFill>
                  <a:prstClr val="black"/>
                </a:solidFill>
                <a:ea typeface="Calibri" panose="020F0502020204030204" pitchFamily="34" charset="0"/>
                <a:cs typeface="Segoe UI" panose="020B0502040204020203" pitchFamily="34" charset="0"/>
              </a:rPr>
              <a:t>Radiology Equipment</a:t>
            </a:r>
            <a:endParaRPr lang="en-US" sz="1632" dirty="0">
              <a:solidFill>
                <a:prstClr val="black"/>
              </a:solidFill>
              <a:cs typeface="Segoe UI" panose="020B0502040204020203" pitchFamily="34" charset="0"/>
            </a:endParaRPr>
          </a:p>
        </p:txBody>
      </p:sp>
      <p:sp>
        <p:nvSpPr>
          <p:cNvPr id="109" name="Rectangle 108"/>
          <p:cNvSpPr/>
          <p:nvPr/>
        </p:nvSpPr>
        <p:spPr>
          <a:xfrm>
            <a:off x="9690307" y="3201614"/>
            <a:ext cx="1760149"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Rule Enforcement</a:t>
            </a:r>
            <a:endParaRPr lang="en-US" sz="1632" dirty="0">
              <a:solidFill>
                <a:prstClr val="black"/>
              </a:solidFill>
              <a:cs typeface="Segoe UI" panose="020B0502040204020203" pitchFamily="34" charset="0"/>
            </a:endParaRPr>
          </a:p>
        </p:txBody>
      </p:sp>
      <p:sp>
        <p:nvSpPr>
          <p:cNvPr id="111" name="Rectangle 110"/>
          <p:cNvSpPr/>
          <p:nvPr/>
        </p:nvSpPr>
        <p:spPr>
          <a:xfrm>
            <a:off x="10119211" y="5226422"/>
            <a:ext cx="902342"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Airports</a:t>
            </a:r>
            <a:endParaRPr lang="en-US" sz="1632" dirty="0">
              <a:solidFill>
                <a:prstClr val="black"/>
              </a:solidFill>
              <a:cs typeface="Segoe UI" panose="020B0502040204020203" pitchFamily="34" charset="0"/>
            </a:endParaRPr>
          </a:p>
        </p:txBody>
      </p:sp>
      <p:sp>
        <p:nvSpPr>
          <p:cNvPr id="112" name="Rectangle 111"/>
          <p:cNvSpPr/>
          <p:nvPr/>
        </p:nvSpPr>
        <p:spPr>
          <a:xfrm>
            <a:off x="10318474" y="4214018"/>
            <a:ext cx="503816" cy="350330"/>
          </a:xfrm>
          <a:prstGeom prst="rect">
            <a:avLst/>
          </a:prstGeom>
        </p:spPr>
        <p:txBody>
          <a:bodyPr wrap="none">
            <a:spAutoFit/>
          </a:bodyPr>
          <a:lstStyle/>
          <a:p>
            <a:pPr algn="ctr"/>
            <a:r>
              <a:rPr lang="en-US" sz="1632" dirty="0">
                <a:solidFill>
                  <a:prstClr val="black"/>
                </a:solidFill>
                <a:ea typeface="Calibri" panose="020F0502020204030204" pitchFamily="34" charset="0"/>
                <a:cs typeface="Segoe UI" panose="020B0502040204020203" pitchFamily="34" charset="0"/>
              </a:rPr>
              <a:t>Taxi</a:t>
            </a:r>
            <a:endParaRPr lang="en-US" sz="1632" dirty="0">
              <a:solidFill>
                <a:prstClr val="black"/>
              </a:solidFill>
              <a:cs typeface="Segoe UI" panose="020B0502040204020203" pitchFamily="34" charset="0"/>
            </a:endParaRPr>
          </a:p>
        </p:txBody>
      </p:sp>
      <p:sp>
        <p:nvSpPr>
          <p:cNvPr id="113" name="Rectangle 112"/>
          <p:cNvSpPr/>
          <p:nvPr/>
        </p:nvSpPr>
        <p:spPr>
          <a:xfrm>
            <a:off x="7391399" y="5226422"/>
            <a:ext cx="1969961" cy="350330"/>
          </a:xfrm>
          <a:prstGeom prst="rect">
            <a:avLst/>
          </a:prstGeom>
        </p:spPr>
        <p:txBody>
          <a:bodyPr wrap="square">
            <a:spAutoFit/>
          </a:bodyPr>
          <a:lstStyle/>
          <a:p>
            <a:pPr algn="ctr"/>
            <a:r>
              <a:rPr lang="en-US" sz="1632" dirty="0">
                <a:solidFill>
                  <a:prstClr val="black"/>
                </a:solidFill>
                <a:ea typeface="Calibri" panose="020F0502020204030204" pitchFamily="34" charset="0"/>
                <a:cs typeface="Segoe UI" panose="020B0502040204020203" pitchFamily="34" charset="0"/>
              </a:rPr>
              <a:t>Diabetes</a:t>
            </a:r>
            <a:endParaRPr lang="en-US" sz="1632" dirty="0">
              <a:solidFill>
                <a:prstClr val="black"/>
              </a:solidFill>
              <a:cs typeface="Segoe UI" panose="020B0502040204020203" pitchFamily="34" charset="0"/>
            </a:endParaRPr>
          </a:p>
        </p:txBody>
      </p:sp>
    </p:spTree>
    <p:extLst>
      <p:ext uri="{BB962C8B-B14F-4D97-AF65-F5344CB8AC3E}">
        <p14:creationId xmlns:p14="http://schemas.microsoft.com/office/powerpoint/2010/main" val="1089943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837" y="1363662"/>
            <a:ext cx="10058399" cy="4495800"/>
          </a:xfrm>
        </p:spPr>
        <p:txBody>
          <a:bodyPr/>
          <a:lstStyle/>
          <a:p>
            <a:pPr algn="ctr"/>
            <a:r>
              <a:rPr lang="en-US" sz="4400" dirty="0" smtClean="0"/>
              <a:t>Many IoT solutions control critical operations at the core of industrial and civil infrastructure. </a:t>
            </a:r>
            <a:br>
              <a:rPr lang="en-US" sz="4400" dirty="0" smtClean="0"/>
            </a:br>
            <a:r>
              <a:rPr lang="en-US" sz="4400" dirty="0"/>
              <a:t/>
            </a:r>
            <a:br>
              <a:rPr lang="en-US" sz="4400" dirty="0"/>
            </a:br>
            <a:r>
              <a:rPr lang="en-US" sz="4400" dirty="0" smtClean="0"/>
              <a:t>Digital security will be increasingly interwoven with physical safety of life and equipment.</a:t>
            </a:r>
            <a:endParaRPr lang="en-US" sz="4400" dirty="0"/>
          </a:p>
        </p:txBody>
      </p:sp>
    </p:spTree>
    <p:extLst>
      <p:ext uri="{BB962C8B-B14F-4D97-AF65-F5344CB8AC3E}">
        <p14:creationId xmlns:p14="http://schemas.microsoft.com/office/powerpoint/2010/main" val="34103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837" y="1287462"/>
            <a:ext cx="10058399" cy="4572000"/>
          </a:xfrm>
        </p:spPr>
        <p:txBody>
          <a:bodyPr/>
          <a:lstStyle/>
          <a:p>
            <a:pPr algn="ctr"/>
            <a:r>
              <a:rPr lang="en-US" sz="4000" dirty="0" smtClean="0"/>
              <a:t>Many IoT solutions will provide very deep and near-real time insight into industrial and business processes, as well as into homes and the immediate personal environment.</a:t>
            </a:r>
            <a:br>
              <a:rPr lang="en-US" sz="4000" dirty="0" smtClean="0"/>
            </a:br>
            <a:r>
              <a:rPr lang="en-US" sz="4000" dirty="0"/>
              <a:t/>
            </a:r>
            <a:br>
              <a:rPr lang="en-US" sz="4000" dirty="0"/>
            </a:br>
            <a:r>
              <a:rPr lang="en-US" sz="4000" dirty="0" smtClean="0"/>
              <a:t>Privacy matters. </a:t>
            </a:r>
            <a:endParaRPr lang="en-US" sz="4000" dirty="0"/>
          </a:p>
        </p:txBody>
      </p:sp>
    </p:spTree>
    <p:extLst>
      <p:ext uri="{BB962C8B-B14F-4D97-AF65-F5344CB8AC3E}">
        <p14:creationId xmlns:p14="http://schemas.microsoft.com/office/powerpoint/2010/main" val="141707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de-DE" sz="13800" dirty="0" err="1" smtClean="0"/>
              <a:t>Don‘t</a:t>
            </a:r>
            <a:r>
              <a:rPr lang="de-DE" sz="13800" dirty="0" smtClean="0"/>
              <a:t> Panic.</a:t>
            </a:r>
            <a:endParaRPr lang="en-US" sz="13800" dirty="0"/>
          </a:p>
        </p:txBody>
      </p:sp>
    </p:spTree>
    <p:extLst>
      <p:ext uri="{BB962C8B-B14F-4D97-AF65-F5344CB8AC3E}">
        <p14:creationId xmlns:p14="http://schemas.microsoft.com/office/powerpoint/2010/main" val="320450529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2.xml><?xml version="1.0" encoding="utf-8"?>
<a:theme xmlns:a="http://schemas.openxmlformats.org/drawingml/2006/main" name="1_5-30629_Build_Template_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Light"/>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ctr"/>
      <a:lstStyle>
        <a:defPPr algn="ctr">
          <a:defRPr sz="2040" dirty="0">
            <a:latin typeface="+mj-lt"/>
            <a:cs typeface="Segoe UI" panose="020B0502040204020203" pitchFamily="34" charset="0"/>
          </a:defRPr>
        </a:defPPr>
      </a:lstStyle>
      <a:style>
        <a:lnRef idx="1">
          <a:schemeClr val="accent5"/>
        </a:lnRef>
        <a:fillRef idx="3">
          <a:schemeClr val="accent5"/>
        </a:fillRef>
        <a:effectRef idx="2">
          <a:schemeClr val="accent5"/>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3.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Clemens Vasters; Dan Rosanova</External_x0020_Speaker>
    <Session_x0020_Code xmlns="12a172fe-0250-434a-85cf-03b10810c5e5" xsi:nil="tru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230e9df3-be65-4c73-a93b-d1236ebd677e"/>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 ds:uri="12a172fe-0250-434a-85cf-03b10810c5e5"/>
    <ds:schemaRef ds:uri="http://schemas.microsoft.com/sharepoint/v3"/>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Build_2015_Template_v03</Template>
  <TotalTime>9</TotalTime>
  <Words>3295</Words>
  <Application>Microsoft Office PowerPoint</Application>
  <PresentationFormat>Custom</PresentationFormat>
  <Paragraphs>724</Paragraphs>
  <Slides>51</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ＭＳ Ｐゴシック</vt:lpstr>
      <vt:lpstr>Arial</vt:lpstr>
      <vt:lpstr>Avenir LT Pro 45 Book</vt:lpstr>
      <vt:lpstr>Calibri</vt:lpstr>
      <vt:lpstr>Consolas</vt:lpstr>
      <vt:lpstr>LCD</vt:lpstr>
      <vt:lpstr>Segoe Light</vt:lpstr>
      <vt:lpstr>Segoe UI</vt:lpstr>
      <vt:lpstr>Segoe UI Light</vt:lpstr>
      <vt:lpstr>5-30629_Build_Template_WHITE</vt:lpstr>
      <vt:lpstr>1_5-30629_Build_Template_WHITE</vt:lpstr>
      <vt:lpstr>LIGHT COLOR TEMPLATE</vt:lpstr>
      <vt:lpstr>PowerPoint Presentation</vt:lpstr>
      <vt:lpstr>Azure IoT Security</vt:lpstr>
      <vt:lpstr>PowerPoint Presentation</vt:lpstr>
      <vt:lpstr>Agenda</vt:lpstr>
      <vt:lpstr>Connected Things</vt:lpstr>
      <vt:lpstr>IoT Enabled Infrastructure</vt:lpstr>
      <vt:lpstr>Many IoT solutions control critical operations at the core of industrial and civil infrastructure.   Digital security will be increasingly interwoven with physical safety of life and equipment.</vt:lpstr>
      <vt:lpstr>Many IoT solutions will provide very deep and near-real time insight into industrial and business processes, as well as into homes and the immediate personal environment.  Privacy matters. </vt:lpstr>
      <vt:lpstr>Don‘t Panic.</vt:lpstr>
      <vt:lpstr>What Do We Already Know?</vt:lpstr>
      <vt:lpstr>Microsoft Cloud Security Principles</vt:lpstr>
      <vt:lpstr>Secure Development Lifecycle</vt:lpstr>
      <vt:lpstr>Defense in Depth</vt:lpstr>
      <vt:lpstr>Where things get tricky…</vt:lpstr>
      <vt:lpstr>Capability constrained devices</vt:lpstr>
      <vt:lpstr>Not everything is “green-field”</vt:lpstr>
      <vt:lpstr>Legacy Network Design Attitude Reality</vt:lpstr>
      <vt:lpstr>Legacy Remote Access Practices </vt:lpstr>
      <vt:lpstr>Threats?</vt:lpstr>
      <vt:lpstr>What do the boxes help with?</vt:lpstr>
      <vt:lpstr>What do the boxes really nicely help with?</vt:lpstr>
      <vt:lpstr>We’ve also seen this in vehicle telematics</vt:lpstr>
      <vt:lpstr>Defense Strategies</vt:lpstr>
      <vt:lpstr>Service Assisted Communication (SAC)</vt:lpstr>
      <vt:lpstr>Service Assisted Communication “Peer to Peer”</vt:lpstr>
      <vt:lpstr>SAC - Trust Brokerage for Nomadic Devices</vt:lpstr>
      <vt:lpstr>Vehicle Telematics</vt:lpstr>
      <vt:lpstr>Industrial Automation</vt:lpstr>
      <vt:lpstr>Updates and the Cyber Supply Chain</vt:lpstr>
      <vt:lpstr>Software Component Vulnerability Tracking</vt:lpstr>
      <vt:lpstr>PowerPoint Presentation</vt:lpstr>
      <vt:lpstr>PowerPoint Presentation</vt:lpstr>
      <vt:lpstr>PowerPoint Presentation</vt:lpstr>
      <vt:lpstr>PowerPoint Presentation</vt:lpstr>
      <vt:lpstr>You will not have a choice; start early</vt:lpstr>
      <vt:lpstr>Scale</vt:lpstr>
      <vt:lpstr>The Scale Challenge</vt:lpstr>
      <vt:lpstr>Device Identities. Device Management. Hyper Scale. </vt:lpstr>
      <vt:lpstr>Azure IoT Hub</vt:lpstr>
      <vt:lpstr>Azure IoT Hub</vt:lpstr>
      <vt:lpstr>Azure IoT Hub</vt:lpstr>
      <vt:lpstr>Azure IoT Hub</vt:lpstr>
      <vt:lpstr>Azure IoT Hub</vt:lpstr>
      <vt:lpstr>Azure IoT Hub</vt:lpstr>
      <vt:lpstr>Roadmap</vt:lpstr>
      <vt:lpstr>IoT Challenges</vt:lpstr>
      <vt:lpstr>What can we do architecturally?</vt:lpstr>
      <vt:lpstr>Call to Action!</vt:lpstr>
      <vt:lpstr>Call to Action!</vt:lpstr>
      <vt:lpstr>Resources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IoT Security</dc:title>
  <dc:subject>Build 2015</dc:subject>
  <dc:creator>Shows</dc:creator>
  <cp:keywords>Build 2015</cp:keywords>
  <dc:description>Template: Mitchell Derrey, Silver Fox Productions
Formatting: 
Audience Type:</dc:description>
  <cp:lastModifiedBy>Ralph Squillace</cp:lastModifiedBy>
  <cp:revision>5</cp:revision>
  <dcterms:created xsi:type="dcterms:W3CDTF">2015-04-28T18:17:30Z</dcterms:created>
  <dcterms:modified xsi:type="dcterms:W3CDTF">2015-05-09T06:49:38Z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